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tiff" ContentType="image/tiff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  <p:sldMasterId id="2147483669" r:id="rId2"/>
  </p:sldMasterIdLst>
  <p:notesMasterIdLst>
    <p:notesMasterId r:id="rId55"/>
  </p:notesMasterIdLst>
  <p:handoutMasterIdLst>
    <p:handoutMasterId r:id="rId56"/>
  </p:handoutMasterIdLst>
  <p:sldIdLst>
    <p:sldId id="259" r:id="rId3"/>
    <p:sldId id="271" r:id="rId4"/>
    <p:sldId id="272" r:id="rId5"/>
    <p:sldId id="273" r:id="rId6"/>
    <p:sldId id="261" r:id="rId7"/>
    <p:sldId id="264" r:id="rId8"/>
    <p:sldId id="275" r:id="rId9"/>
    <p:sldId id="276" r:id="rId10"/>
    <p:sldId id="282" r:id="rId11"/>
    <p:sldId id="279" r:id="rId12"/>
    <p:sldId id="283" r:id="rId13"/>
    <p:sldId id="290" r:id="rId14"/>
    <p:sldId id="297" r:id="rId15"/>
    <p:sldId id="300" r:id="rId16"/>
    <p:sldId id="289" r:id="rId17"/>
    <p:sldId id="301" r:id="rId18"/>
    <p:sldId id="302" r:id="rId19"/>
    <p:sldId id="357" r:id="rId20"/>
    <p:sldId id="265" r:id="rId21"/>
    <p:sldId id="306" r:id="rId22"/>
    <p:sldId id="308" r:id="rId23"/>
    <p:sldId id="311" r:id="rId24"/>
    <p:sldId id="313" r:id="rId25"/>
    <p:sldId id="312" r:id="rId26"/>
    <p:sldId id="316" r:id="rId27"/>
    <p:sldId id="266" r:id="rId28"/>
    <p:sldId id="309" r:id="rId29"/>
    <p:sldId id="310" r:id="rId30"/>
    <p:sldId id="332" r:id="rId31"/>
    <p:sldId id="353" r:id="rId32"/>
    <p:sldId id="355" r:id="rId33"/>
    <p:sldId id="356" r:id="rId34"/>
    <p:sldId id="321" r:id="rId35"/>
    <p:sldId id="358" r:id="rId36"/>
    <p:sldId id="267" r:id="rId37"/>
    <p:sldId id="345" r:id="rId38"/>
    <p:sldId id="322" r:id="rId39"/>
    <p:sldId id="323" r:id="rId40"/>
    <p:sldId id="327" r:id="rId41"/>
    <p:sldId id="326" r:id="rId42"/>
    <p:sldId id="347" r:id="rId43"/>
    <p:sldId id="324" r:id="rId44"/>
    <p:sldId id="325" r:id="rId45"/>
    <p:sldId id="328" r:id="rId46"/>
    <p:sldId id="329" r:id="rId47"/>
    <p:sldId id="341" r:id="rId48"/>
    <p:sldId id="342" r:id="rId49"/>
    <p:sldId id="340" r:id="rId50"/>
    <p:sldId id="351" r:id="rId51"/>
    <p:sldId id="268" r:id="rId52"/>
    <p:sldId id="335" r:id="rId53"/>
    <p:sldId id="339" r:id="rId54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4850FFBB-BCE1-468C-8F31-41042ED21646}">
          <p14:sldIdLst>
            <p14:sldId id="259"/>
            <p14:sldId id="271"/>
            <p14:sldId id="272"/>
            <p14:sldId id="273"/>
            <p14:sldId id="261"/>
          </p14:sldIdLst>
        </p14:section>
        <p14:section name="Background" id="{5174D92F-A87C-40E0-8830-B561AADB17B1}">
          <p14:sldIdLst>
            <p14:sldId id="264"/>
            <p14:sldId id="275"/>
            <p14:sldId id="276"/>
            <p14:sldId id="282"/>
            <p14:sldId id="279"/>
            <p14:sldId id="283"/>
            <p14:sldId id="290"/>
            <p14:sldId id="297"/>
            <p14:sldId id="300"/>
            <p14:sldId id="289"/>
            <p14:sldId id="301"/>
            <p14:sldId id="302"/>
            <p14:sldId id="357"/>
          </p14:sldIdLst>
        </p14:section>
        <p14:section name="Solution" id="{4F9F68A7-E840-46B1-A264-777A9D900440}">
          <p14:sldIdLst>
            <p14:sldId id="265"/>
            <p14:sldId id="306"/>
            <p14:sldId id="308"/>
            <p14:sldId id="311"/>
            <p14:sldId id="313"/>
            <p14:sldId id="312"/>
            <p14:sldId id="316"/>
          </p14:sldIdLst>
        </p14:section>
        <p14:section name="Implementation" id="{9F56311D-E96B-4652-BD2B-D9A3DD3DA86B}">
          <p14:sldIdLst>
            <p14:sldId id="266"/>
            <p14:sldId id="309"/>
            <p14:sldId id="310"/>
            <p14:sldId id="332"/>
            <p14:sldId id="353"/>
            <p14:sldId id="355"/>
            <p14:sldId id="356"/>
            <p14:sldId id="321"/>
            <p14:sldId id="358"/>
          </p14:sldIdLst>
        </p14:section>
        <p14:section name="Results" id="{5B17287C-7483-4C49-84C7-5A2A17A5A610}">
          <p14:sldIdLst>
            <p14:sldId id="267"/>
            <p14:sldId id="345"/>
            <p14:sldId id="322"/>
            <p14:sldId id="323"/>
            <p14:sldId id="327"/>
            <p14:sldId id="326"/>
            <p14:sldId id="347"/>
            <p14:sldId id="324"/>
            <p14:sldId id="325"/>
            <p14:sldId id="328"/>
            <p14:sldId id="329"/>
            <p14:sldId id="341"/>
            <p14:sldId id="342"/>
            <p14:sldId id="340"/>
            <p14:sldId id="351"/>
          </p14:sldIdLst>
        </p14:section>
        <p14:section name="Future and concl." id="{8CCF7C13-69FF-45C7-84EA-961B7886FD2A}">
          <p14:sldIdLst>
            <p14:sldId id="268"/>
            <p14:sldId id="335"/>
            <p14:sldId id="33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ustin Ng" initials="JN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5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689" autoAdjust="0"/>
    <p:restoredTop sz="85877" autoAdjust="0"/>
  </p:normalViewPr>
  <p:slideViewPr>
    <p:cSldViewPr snapToGrid="0" snapToObjects="1">
      <p:cViewPr varScale="1">
        <p:scale>
          <a:sx n="176" d="100"/>
          <a:sy n="176" d="100"/>
        </p:scale>
        <p:origin x="288" y="18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<Relationship Id="rId55" Type="http://schemas.openxmlformats.org/officeDocument/2006/relationships/notesMaster" Target="notesMasters/notesMaster1.xml"/><Relationship Id="rId56" Type="http://schemas.openxmlformats.org/officeDocument/2006/relationships/handoutMaster" Target="handoutMasters/handoutMaster1.xml"/><Relationship Id="rId57" Type="http://schemas.openxmlformats.org/officeDocument/2006/relationships/commentAuthors" Target="commentAuthors.xml"/><Relationship Id="rId58" Type="http://schemas.openxmlformats.org/officeDocument/2006/relationships/presProps" Target="presProps.xml"/><Relationship Id="rId59" Type="http://schemas.openxmlformats.org/officeDocument/2006/relationships/viewProps" Target="viewProps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60" Type="http://schemas.openxmlformats.org/officeDocument/2006/relationships/theme" Target="theme/theme1.xml"/><Relationship Id="rId61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991122-94E2-DE42-BF6C-238E2A772DD2}" type="datetimeFigureOut">
              <a:rPr lang="en-US" smtClean="0"/>
              <a:t>6/7/18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7FBF43-C312-7B42-803A-5B3DE4AF12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25122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6BE21F-1635-274E-A751-1004D735835B}" type="datetimeFigureOut">
              <a:rPr lang="en-US" smtClean="0"/>
              <a:t>6/7/18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B442B6-E5FA-3243-9D3C-D237EE51EE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33049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B442B6-E5FA-3243-9D3C-D237EE51EEA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5014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B442B6-E5FA-3243-9D3C-D237EE51EEA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5404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Uses ANN</a:t>
            </a:r>
            <a:r>
              <a:rPr lang="en-US" baseline="0" dirty="0" smtClean="0"/>
              <a:t> to estimate Q-function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B442B6-E5FA-3243-9D3C-D237EE51EEA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6176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example, using a 64 transition mini-batch, the network randomly samples 64 transitions from the experience replay buffer and trains the network Q with 64 iterations as in 6.7. After, the target network Qˆ clones the weights </a:t>
            </a:r>
            <a:r>
              <a:rPr lang="en-US" dirty="0" err="1"/>
              <a:t>θi</a:t>
            </a:r>
            <a:r>
              <a:rPr lang="en-US" dirty="0"/>
              <a:t> from Q and the process repeats.</a:t>
            </a:r>
          </a:p>
          <a:p>
            <a:endParaRPr lang="en-US" dirty="0" smtClean="0"/>
          </a:p>
          <a:p>
            <a:r>
              <a:rPr lang="en-US" dirty="0" smtClean="0"/>
              <a:t>Target</a:t>
            </a:r>
            <a:r>
              <a:rPr lang="en-US" baseline="0" dirty="0" smtClean="0"/>
              <a:t> network used to produce target Q values for the Bellman update equation.</a:t>
            </a:r>
          </a:p>
          <a:p>
            <a:endParaRPr lang="en-US" baseline="0" dirty="0" smtClean="0"/>
          </a:p>
          <a:p>
            <a:r>
              <a:rPr lang="en-US" baseline="0" dirty="0" smtClean="0"/>
              <a:t>Usefulness comes from being able to estimate Q for continuous states and actions.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B442B6-E5FA-3243-9D3C-D237EE51EEA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6822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Used by AlphaGo to defeat Fan Hui (2015) and Lee Sedol (2016).</a:t>
            </a:r>
          </a:p>
          <a:p>
            <a:endParaRPr lang="en-US" dirty="0" smtClean="0"/>
          </a:p>
          <a:p>
            <a:r>
              <a:rPr lang="en-US" dirty="0" smtClean="0"/>
              <a:t>Uses parametric </a:t>
            </a:r>
            <a:r>
              <a:rPr lang="en-US" dirty="0" err="1" smtClean="0"/>
              <a:t>probabilitistic</a:t>
            </a:r>
            <a:r>
              <a:rPr lang="en-US" baseline="0" dirty="0" smtClean="0"/>
              <a:t> distribution to choose actions directly based on their goodness. </a:t>
            </a:r>
          </a:p>
          <a:p>
            <a:r>
              <a:rPr lang="en-US" baseline="0" dirty="0" smtClean="0"/>
              <a:t>Parametric parts means that it uses parameters or weights to adjust how likely or unlikely actions are to be taken.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B442B6-E5FA-3243-9D3C-D237EE51EEA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6562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Trial and error formalized.</a:t>
            </a:r>
          </a:p>
          <a:p>
            <a:r>
              <a:rPr lang="en-US" dirty="0" smtClean="0"/>
              <a:t>Important reason for policy gradients is they produce continuous actions.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B442B6-E5FA-3243-9D3C-D237EE51EEA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5511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B442B6-E5FA-3243-9D3C-D237EE51EEA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959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 </a:t>
            </a:r>
            <a:r>
              <a:rPr lang="en-US" dirty="0" err="1"/>
              <a:t>Lillicrap’s</a:t>
            </a:r>
            <a:r>
              <a:rPr lang="en-US" dirty="0"/>
              <a:t> paper, DDPG surpassed DPG performance in over 25 </a:t>
            </a:r>
            <a:r>
              <a:rPr lang="en-US" dirty="0" err="1"/>
              <a:t>OpenAI</a:t>
            </a:r>
            <a:r>
              <a:rPr lang="en-US" dirty="0"/>
              <a:t> environments without any network or hyperparameter changes. In some cases, produced a policy surpassing a planning algorithm with full access to underlying physical models and derivatives</a:t>
            </a:r>
            <a:r>
              <a:rPr lang="en-US" dirty="0" smtClean="0"/>
              <a:t>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Published</a:t>
            </a:r>
            <a:r>
              <a:rPr lang="en-US" baseline="0" dirty="0" smtClean="0"/>
              <a:t> late 2015.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B442B6-E5FA-3243-9D3C-D237EE51EEA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4707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Actor and critic represented by ANNs, from DPG and DQN</a:t>
            </a:r>
          </a:p>
          <a:p>
            <a:r>
              <a:rPr lang="en-US" dirty="0"/>
              <a:t>Experience replay from DQN</a:t>
            </a:r>
          </a:p>
          <a:p>
            <a:r>
              <a:rPr lang="en-US" dirty="0"/>
              <a:t>Target networks for actor and critic from DQN. Four networks in total.</a:t>
            </a:r>
          </a:p>
          <a:p>
            <a:r>
              <a:rPr lang="en-US" dirty="0"/>
              <a:t>Batch normalization, allows hyperparameter generalization from </a:t>
            </a:r>
            <a:r>
              <a:rPr lang="en-US" dirty="0" err="1"/>
              <a:t>Ioffe’s</a:t>
            </a:r>
            <a:r>
              <a:rPr lang="en-US" dirty="0"/>
              <a:t> work</a:t>
            </a:r>
          </a:p>
          <a:p>
            <a:r>
              <a:rPr lang="en-US" dirty="0"/>
              <a:t>Exploration noise ensures sufficient exploration despite actor following policy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B442B6-E5FA-3243-9D3C-D237EE51EEA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1752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Batch normalization on state input. Rectified linear unit activation function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B442B6-E5FA-3243-9D3C-D237EE51EEA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15263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ReLU</a:t>
            </a:r>
            <a:r>
              <a:rPr lang="en-US" dirty="0"/>
              <a:t> activations.</a:t>
            </a:r>
          </a:p>
          <a:p>
            <a:r>
              <a:rPr lang="en-US" dirty="0"/>
              <a:t>Tanh for output to bound. Multiply by scalar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B442B6-E5FA-3243-9D3C-D237EE51EEA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7059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original motivation for the project</a:t>
            </a:r>
            <a:r>
              <a:rPr lang="en-US" baseline="0" dirty="0" smtClean="0"/>
              <a:t> is Roborodentia.</a:t>
            </a:r>
          </a:p>
          <a:p>
            <a:r>
              <a:rPr lang="en-US" baseline="0" dirty="0" smtClean="0"/>
              <a:t>Annual intramural robotics competition.</a:t>
            </a:r>
          </a:p>
          <a:p>
            <a:r>
              <a:rPr lang="en-US" baseline="0" dirty="0" smtClean="0"/>
              <a:t>Takes place in Spring Open House.</a:t>
            </a:r>
          </a:p>
          <a:p>
            <a:r>
              <a:rPr lang="en-US" baseline="0" dirty="0" smtClean="0"/>
              <a:t>Fully autonomous robots compete in a task such as shooting golf balls into goal, moving rings around.</a:t>
            </a:r>
          </a:p>
          <a:p>
            <a:r>
              <a:rPr lang="en-US" baseline="0" dirty="0" smtClean="0"/>
              <a:t>Changes every year.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B442B6-E5FA-3243-9D3C-D237EE51EEA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8423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B442B6-E5FA-3243-9D3C-D237EE51EEAE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95165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Progress from 1 to 21,201 episodes.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B442B6-E5FA-3243-9D3C-D237EE51EEAE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50770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Progress from 1 to 21,201 episodes.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B442B6-E5FA-3243-9D3C-D237EE51EEAE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48587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Where possible, dividing the system by orthogonal controls allows focused training:</a:t>
            </a:r>
          </a:p>
          <a:p>
            <a:pPr lvl="1"/>
            <a:r>
              <a:rPr lang="en-US" dirty="0"/>
              <a:t>Improves convergence.</a:t>
            </a:r>
          </a:p>
          <a:p>
            <a:pPr lvl="1"/>
            <a:r>
              <a:rPr lang="en-US" dirty="0"/>
              <a:t>Reduces training time.</a:t>
            </a:r>
          </a:p>
          <a:p>
            <a:pPr lvl="1"/>
            <a:r>
              <a:rPr lang="en-US" dirty="0"/>
              <a:t>Can retrain individual networks without affecting others.</a:t>
            </a:r>
          </a:p>
          <a:p>
            <a:endParaRPr lang="en-US" dirty="0"/>
          </a:p>
          <a:p>
            <a:r>
              <a:rPr lang="en-US" dirty="0"/>
              <a:t>Small changes in reward assignment weights changed training outcome.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B442B6-E5FA-3243-9D3C-D237EE51EEAE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4734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</a:t>
            </a:r>
            <a:r>
              <a:rPr lang="en-US" baseline="0" dirty="0" smtClean="0"/>
              <a:t> 2018 game involves</a:t>
            </a:r>
            <a:r>
              <a:rPr lang="is-IS" baseline="0" dirty="0" smtClean="0"/>
              <a:t>…</a:t>
            </a:r>
          </a:p>
          <a:p>
            <a:r>
              <a:rPr lang="is-IS" baseline="0" dirty="0" smtClean="0"/>
              <a:t>On paper, it’s a fairly simple task but requires fair amount of mechanical, electrical, and programming coordination to produce a robot that will do it autonomously.</a:t>
            </a:r>
          </a:p>
          <a:p>
            <a:r>
              <a:rPr lang="is-IS" baseline="0" dirty="0" smtClean="0"/>
              <a:t>Usually teams include three people to divide up work.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Wanted a challenge. Decided I wanted to build a high quality robot with a little something extra that no one has done before.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So here it is</a:t>
            </a:r>
            <a:r>
              <a:rPr lang="is-IS" baseline="0" dirty="0" smtClean="0"/>
              <a:t>…</a:t>
            </a:r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B442B6-E5FA-3243-9D3C-D237EE51EEA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7327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red and green, many custom designed 3d printed parts.</a:t>
            </a:r>
          </a:p>
          <a:p>
            <a:r>
              <a:rPr lang="en-US" dirty="0" smtClean="0"/>
              <a:t>Hopper on top collects balls, shooter launches</a:t>
            </a:r>
            <a:r>
              <a:rPr lang="en-US" baseline="0" dirty="0" smtClean="0"/>
              <a:t> them into nets.</a:t>
            </a:r>
            <a:endParaRPr lang="en-US" dirty="0" smtClean="0"/>
          </a:p>
          <a:p>
            <a:r>
              <a:rPr lang="en-US" dirty="0" smtClean="0"/>
              <a:t>Uses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mecanum</a:t>
            </a:r>
            <a:r>
              <a:rPr lang="en-US" baseline="0" dirty="0" smtClean="0"/>
              <a:t> wheels</a:t>
            </a:r>
          </a:p>
          <a:p>
            <a:r>
              <a:rPr lang="en-US" baseline="0" dirty="0" smtClean="0"/>
              <a:t>Custom PCB for connecting sensors, motors drivers to MCU.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B442B6-E5FA-3243-9D3C-D237EE51EEA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91595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Robot</a:t>
            </a:r>
            <a:r>
              <a:rPr lang="en-US" baseline="0" dirty="0" smtClean="0"/>
              <a:t> uses four motors which take continuous voltages to move around in a continuous environment.</a:t>
            </a:r>
          </a:p>
          <a:p>
            <a:r>
              <a:rPr lang="en-US" baseline="0" dirty="0" smtClean="0"/>
              <a:t>Challenge to implement RL to control position and orientation with continuous state and action spaces.</a:t>
            </a:r>
          </a:p>
          <a:p>
            <a:r>
              <a:rPr lang="en-US" baseline="0" dirty="0" smtClean="0"/>
              <a:t>Most RL algorithms have operated in discrete or discretized environments. E.g. </a:t>
            </a:r>
            <a:r>
              <a:rPr lang="en-US" baseline="0" dirty="0" err="1" smtClean="0"/>
              <a:t>AlphaGo</a:t>
            </a:r>
            <a:r>
              <a:rPr lang="en-US" baseline="0" dirty="0" smtClean="0"/>
              <a:t>.</a:t>
            </a:r>
          </a:p>
          <a:p>
            <a:r>
              <a:rPr lang="en-US" baseline="0" dirty="0" smtClean="0"/>
              <a:t>Within last three years, great breakthroughs in continuous RL problems, namely DDPG.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B442B6-E5FA-3243-9D3C-D237EE51EEA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4228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Concerned with how actors should choose actions in an environment</a:t>
            </a:r>
            <a:r>
              <a:rPr lang="en-US" baseline="0" dirty="0" smtClean="0"/>
              <a:t> to get the most reward or goodness.</a:t>
            </a:r>
          </a:p>
          <a:p>
            <a:r>
              <a:rPr lang="en-US" baseline="0" dirty="0" smtClean="0"/>
              <a:t>For example, in a game of chess, what move should I make to win?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B442B6-E5FA-3243-9D3C-D237EE51EEA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200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Environment The various states and associated rewards through which the actor navigates.</a:t>
            </a:r>
          </a:p>
          <a:p>
            <a:r>
              <a:rPr lang="en-US" dirty="0"/>
              <a:t>Actor/Agent Chooses actions based on a policy.</a:t>
            </a:r>
          </a:p>
          <a:p>
            <a:r>
              <a:rPr lang="en-US" dirty="0"/>
              <a:t>Reward/return (r) A number emitted by the environment denoting ”goodness” of the state</a:t>
            </a:r>
          </a:p>
          <a:p>
            <a:r>
              <a:rPr lang="en-US" dirty="0"/>
              <a:t>Policy (π) The strategy by which the actor chooses its actions, e.g. random, exploratory, greedy.</a:t>
            </a:r>
          </a:p>
          <a:p>
            <a:r>
              <a:rPr lang="en-US" dirty="0"/>
              <a:t>Value (V) The expected long-term </a:t>
            </a:r>
            <a:r>
              <a:rPr lang="en-US" dirty="0" smtClean="0"/>
              <a:t>reward </a:t>
            </a:r>
            <a:r>
              <a:rPr lang="en-US" dirty="0"/>
              <a:t>of a state. </a:t>
            </a:r>
            <a:r>
              <a:rPr lang="en-US" dirty="0" smtClean="0"/>
              <a:t>For</a:t>
            </a:r>
            <a:r>
              <a:rPr lang="en-US" baseline="0" dirty="0" smtClean="0"/>
              <a:t> example playing a game of checkers and you have four kings while the opponent has four pawns.</a:t>
            </a:r>
            <a:endParaRPr lang="en-US" dirty="0"/>
          </a:p>
          <a:p>
            <a:r>
              <a:rPr lang="en-US" dirty="0"/>
              <a:t>Model allowing prediction of the next state from the current state and action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B442B6-E5FA-3243-9D3C-D237EE51EEA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65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Reward: winning or losing</a:t>
            </a:r>
          </a:p>
          <a:p>
            <a:r>
              <a:rPr lang="en-US" dirty="0" smtClean="0"/>
              <a:t>About 20,000 states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B442B6-E5FA-3243-9D3C-D237EE51EEA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909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While taking actions in the environment,</a:t>
            </a:r>
            <a:r>
              <a:rPr lang="en-US" baseline="0" dirty="0" smtClean="0"/>
              <a:t> t</a:t>
            </a:r>
            <a:r>
              <a:rPr lang="en-US" dirty="0" smtClean="0"/>
              <a:t>he</a:t>
            </a:r>
            <a:r>
              <a:rPr lang="en-US" baseline="0" dirty="0" smtClean="0"/>
              <a:t> actors ultimate goal is to get the most reward.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Often helpful to have a sense of future reward.</a:t>
            </a:r>
            <a:endParaRPr lang="en-US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Gamma can be thought of as uncertainty. Ranges </a:t>
            </a:r>
            <a:r>
              <a:rPr lang="en-US" dirty="0"/>
              <a:t>from 0 to 1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1 </a:t>
            </a:r>
            <a:r>
              <a:rPr lang="en-US" dirty="0" smtClean="0"/>
              <a:t>is very certain. 0 Uncertain.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B442B6-E5FA-3243-9D3C-D237EE51EEA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9694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Relationship Id="rId3" Type="http://schemas.openxmlformats.org/officeDocument/2006/relationships/image" Target="../media/image2.em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Relationship Id="rId3" Type="http://schemas.openxmlformats.org/officeDocument/2006/relationships/image" Target="../media/image2.emf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57064" cy="48006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6/8/2018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‹#›</a:t>
            </a:fld>
            <a:r>
              <a:rPr lang="en-US" dirty="0" smtClean="0"/>
              <a:t> of x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0"/>
            <a:ext cx="1231582" cy="554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6000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 grid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6/8/2018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‹#›</a:t>
            </a:fld>
            <a:r>
              <a:rPr lang="en-US" dirty="0" smtClean="0"/>
              <a:t> of x</a:t>
            </a:r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6080760" y="655322"/>
            <a:ext cx="2606040" cy="132016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15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2231237"/>
            <a:ext cx="8229600" cy="2434082"/>
          </a:xfrm>
        </p:spPr>
        <p:txBody>
          <a:bodyPr vert="horz">
            <a:normAutofit/>
          </a:bodyPr>
          <a:lstStyle>
            <a:lvl1pPr marL="0" indent="0">
              <a:buFontTx/>
              <a:buNone/>
              <a:defRPr sz="1350">
                <a:latin typeface="Palatino"/>
                <a:cs typeface="Palatino"/>
              </a:defRPr>
            </a:lvl1pPr>
            <a:lvl4pPr marL="1028700" indent="0" algn="just">
              <a:buNone/>
              <a:defRPr/>
            </a:lvl4pPr>
          </a:lstStyle>
          <a:p>
            <a:pPr lvl="0"/>
            <a:r>
              <a:rPr lang="en-US" dirty="0"/>
              <a:t>Fourth level</a:t>
            </a:r>
          </a:p>
        </p:txBody>
      </p:sp>
      <p:sp>
        <p:nvSpPr>
          <p:cNvPr id="10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457200" y="650876"/>
            <a:ext cx="2697480" cy="132016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7"/>
          </p:nvPr>
        </p:nvSpPr>
        <p:spPr>
          <a:xfrm>
            <a:off x="3269034" y="650876"/>
            <a:ext cx="2697480" cy="132016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0"/>
            <a:ext cx="1231582" cy="554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5625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 Poly She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6/8/2018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‹#›</a:t>
            </a:fld>
            <a:r>
              <a:rPr lang="en-US" dirty="0" smtClean="0"/>
              <a:t> of 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62630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nl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1291" cy="48006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6/8/2018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‹#›</a:t>
            </a:fld>
            <a:r>
              <a:rPr lang="en-US" dirty="0" smtClean="0"/>
              <a:t> of x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0"/>
            <a:ext cx="1231582" cy="554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3757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nl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1291" cy="48006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6/8/2018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‹#›</a:t>
            </a:fld>
            <a:r>
              <a:rPr lang="en-US" dirty="0" smtClean="0"/>
              <a:t> of x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0"/>
            <a:ext cx="1231582" cy="554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2539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94099"/>
            <a:ext cx="7772400" cy="798891"/>
          </a:xfrm>
        </p:spPr>
        <p:txBody>
          <a:bodyPr anchor="b"/>
          <a:lstStyle>
            <a:lvl1pPr algn="ctr"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548344"/>
            <a:ext cx="6400800" cy="641116"/>
          </a:xfrm>
        </p:spPr>
        <p:txBody>
          <a:bodyPr anchor="t">
            <a:normAutofit/>
          </a:bodyPr>
          <a:lstStyle>
            <a:lvl1pPr marL="0" indent="0" algn="ctr">
              <a:buNone/>
              <a:defRPr sz="1500">
                <a:solidFill>
                  <a:schemeClr val="tx1">
                    <a:tint val="75000"/>
                  </a:schemeClr>
                </a:solidFill>
                <a:latin typeface="Palatino"/>
                <a:cs typeface="Palatino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6/8/2018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‹#›</a:t>
            </a:fld>
            <a:r>
              <a:rPr lang="en-US" dirty="0" smtClean="0"/>
              <a:t> of x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0"/>
            <a:ext cx="1231582" cy="554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8389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4pPr>
              <a:defRPr>
                <a:latin typeface="Palatino"/>
                <a:cs typeface="Palatino"/>
              </a:defRPr>
            </a:lvl4pPr>
            <a:lvl5pPr>
              <a:defRPr>
                <a:latin typeface="Palatino"/>
                <a:cs typeface="Palatino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6/8/2018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‹#›</a:t>
            </a:fld>
            <a:r>
              <a:rPr lang="en-US" dirty="0" smtClean="0"/>
              <a:t> of x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0"/>
            <a:ext cx="1231582" cy="554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1721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 spc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 spc="0">
                <a:solidFill>
                  <a:schemeClr val="tx1">
                    <a:tint val="75000"/>
                  </a:schemeClr>
                </a:solidFill>
                <a:latin typeface="Palatino"/>
                <a:cs typeface="Palatino"/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6/8/2018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‹#›</a:t>
            </a:fld>
            <a:r>
              <a:rPr lang="en-US" dirty="0" smtClean="0"/>
              <a:t> of x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0"/>
            <a:ext cx="1231582" cy="554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4904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6/8/2018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‹#›</a:t>
            </a:fld>
            <a:r>
              <a:rPr lang="en-US" dirty="0" smtClean="0"/>
              <a:t> of x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0"/>
            <a:ext cx="1231582" cy="554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6764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67056"/>
            <a:ext cx="4038600" cy="3027567"/>
          </a:xfrm>
        </p:spPr>
        <p:txBody>
          <a:bodyPr/>
          <a:lstStyle>
            <a:lvl1pPr>
              <a:defRPr sz="2100"/>
            </a:lvl1pPr>
            <a:lvl2pPr>
              <a:defRPr sz="195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6/8/2018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‹#›</a:t>
            </a:fld>
            <a:r>
              <a:rPr lang="en-US" dirty="0" smtClean="0"/>
              <a:t> of x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sz="half" idx="13"/>
          </p:nvPr>
        </p:nvSpPr>
        <p:spPr>
          <a:xfrm>
            <a:off x="4648200" y="1567056"/>
            <a:ext cx="4038600" cy="3027567"/>
          </a:xfrm>
        </p:spPr>
        <p:txBody>
          <a:bodyPr/>
          <a:lstStyle>
            <a:lvl1pPr>
              <a:defRPr sz="2100"/>
            </a:lvl1pPr>
            <a:lvl2pPr>
              <a:defRPr sz="195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0"/>
            <a:ext cx="1231582" cy="554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8653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6/8/2018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‹#›</a:t>
            </a:fld>
            <a:r>
              <a:rPr lang="en-US" dirty="0" smtClean="0"/>
              <a:t> of x</a:t>
            </a:r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457200" y="657227"/>
            <a:ext cx="5486400" cy="27432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6080760" y="655322"/>
            <a:ext cx="2606040" cy="132016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15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3592831"/>
            <a:ext cx="8229600" cy="1072488"/>
          </a:xfrm>
        </p:spPr>
        <p:txBody>
          <a:bodyPr vert="horz">
            <a:normAutofit/>
          </a:bodyPr>
          <a:lstStyle>
            <a:lvl1pPr marL="0" indent="0">
              <a:buFontTx/>
              <a:buNone/>
              <a:defRPr sz="1350">
                <a:latin typeface="Palatino"/>
                <a:cs typeface="Palatino"/>
              </a:defRPr>
            </a:lvl1pPr>
            <a:lvl4pPr marL="1028700" indent="0" algn="just">
              <a:buNone/>
              <a:defRPr/>
            </a:lvl4pPr>
          </a:lstStyle>
          <a:p>
            <a:pPr lvl="0"/>
            <a:r>
              <a:rPr lang="en-US" dirty="0"/>
              <a:t>Fourth level</a:t>
            </a:r>
          </a:p>
        </p:txBody>
      </p:sp>
      <p:sp>
        <p:nvSpPr>
          <p:cNvPr id="20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6080760" y="2080262"/>
            <a:ext cx="2606040" cy="132016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0"/>
            <a:ext cx="1231582" cy="554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966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theme" Target="../theme/theme2.xml"/><Relationship Id="rId3" Type="http://schemas.openxmlformats.org/officeDocument/2006/relationships/image" Target="../media/image5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54212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48385"/>
            <a:ext cx="8229600" cy="31169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/>
          <p:cNvSpPr/>
          <p:nvPr userDrawn="1"/>
        </p:nvSpPr>
        <p:spPr>
          <a:xfrm flipV="1">
            <a:off x="0" y="4797778"/>
            <a:ext cx="9144000" cy="345722"/>
          </a:xfrm>
          <a:prstGeom prst="rect">
            <a:avLst/>
          </a:prstGeom>
          <a:solidFill>
            <a:srgbClr val="E4E4E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838957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spc="38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smtClean="0"/>
              <a:t>6/8/2018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4838957"/>
            <a:ext cx="9144000" cy="27384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lvl1pPr algn="ctr">
              <a:defRPr sz="900" spc="38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Justin Ng – Department of Electrical Engineering – California Polytechnic State University, San Luis Obispo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838957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spc="38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1F246D25-E5A3-1841-BBE9-2617267BF6FB}" type="slidenum">
              <a:rPr lang="en-US" smtClean="0"/>
              <a:pPr/>
              <a:t>‹#›</a:t>
            </a:fld>
            <a:r>
              <a:rPr lang="en-US" dirty="0" smtClean="0"/>
              <a:t> of 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18588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79" r:id="rId2"/>
    <p:sldLayoutId id="2147483680" r:id="rId3"/>
    <p:sldLayoutId id="2147483661" r:id="rId4"/>
    <p:sldLayoutId id="2147483662" r:id="rId5"/>
    <p:sldLayoutId id="2147483663" r:id="rId6"/>
    <p:sldLayoutId id="2147483666" r:id="rId7"/>
    <p:sldLayoutId id="2147483664" r:id="rId8"/>
    <p:sldLayoutId id="2147483676" r:id="rId9"/>
    <p:sldLayoutId id="2147483677" r:id="rId10"/>
  </p:sldLayoutIdLst>
  <p:timing>
    <p:tnLst>
      <p:par>
        <p:cTn id="1" dur="indefinite" restart="never" nodeType="tmRoot"/>
      </p:par>
    </p:tnLst>
  </p:timing>
  <p:hf hdr="0"/>
  <p:txStyles>
    <p:titleStyle>
      <a:lvl1pPr algn="l" defTabSz="342900" rtl="0" eaLnBrk="1" latinLnBrk="0" hangingPunct="1">
        <a:lnSpc>
          <a:spcPct val="120000"/>
        </a:lnSpc>
        <a:spcBef>
          <a:spcPct val="0"/>
        </a:spcBef>
        <a:buNone/>
        <a:defRPr sz="2250" kern="1200" spc="38">
          <a:solidFill>
            <a:schemeClr val="tx1">
              <a:lumMod val="65000"/>
              <a:lumOff val="35000"/>
            </a:schemeClr>
          </a:solidFill>
          <a:latin typeface="Arial"/>
          <a:ea typeface="+mj-ea"/>
          <a:cs typeface="Arial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100" kern="1200" spc="38">
          <a:solidFill>
            <a:schemeClr val="tx1">
              <a:lumMod val="65000"/>
              <a:lumOff val="35000"/>
            </a:schemeClr>
          </a:solidFill>
          <a:latin typeface="Arial"/>
          <a:ea typeface="+mn-ea"/>
          <a:cs typeface="Arial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1950" kern="1200" spc="38">
          <a:solidFill>
            <a:schemeClr val="tx1">
              <a:lumMod val="65000"/>
              <a:lumOff val="35000"/>
            </a:schemeClr>
          </a:solidFill>
          <a:latin typeface="Arial"/>
          <a:ea typeface="+mn-ea"/>
          <a:cs typeface="Arial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650" kern="1200" spc="38">
          <a:solidFill>
            <a:schemeClr val="tx1">
              <a:lumMod val="65000"/>
              <a:lumOff val="35000"/>
            </a:schemeClr>
          </a:solidFill>
          <a:latin typeface="Arial"/>
          <a:ea typeface="+mn-ea"/>
          <a:cs typeface="Arial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 spc="38">
          <a:solidFill>
            <a:schemeClr val="tx1">
              <a:lumMod val="65000"/>
              <a:lumOff val="35000"/>
            </a:schemeClr>
          </a:solidFill>
          <a:latin typeface="Palatino"/>
          <a:ea typeface="+mn-ea"/>
          <a:cs typeface="Palatino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 spc="38">
          <a:solidFill>
            <a:schemeClr val="tx1">
              <a:lumMod val="65000"/>
              <a:lumOff val="35000"/>
            </a:schemeClr>
          </a:solidFill>
          <a:latin typeface="Palatino"/>
          <a:ea typeface="+mn-ea"/>
          <a:cs typeface="Palatino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 flipV="1">
            <a:off x="0" y="4797778"/>
            <a:ext cx="9144000" cy="345722"/>
          </a:xfrm>
          <a:prstGeom prst="rect">
            <a:avLst/>
          </a:prstGeom>
          <a:solidFill>
            <a:srgbClr val="00352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838957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spc="38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 smtClean="0"/>
              <a:t>6/8/2018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838957"/>
            <a:ext cx="2895600" cy="27384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lvl1pPr algn="ctr">
              <a:defRPr sz="900" spc="38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Justin Ng – Department of Electrical Engineering – California Polytechnic State University, San Luis Obispo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838957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spc="38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1F246D25-E5A3-1841-BBE9-2617267BF6FB}" type="slidenum">
              <a:rPr lang="en-US" smtClean="0"/>
              <a:pPr/>
              <a:t>‹#›</a:t>
            </a:fld>
            <a:r>
              <a:rPr lang="en-US" dirty="0" smtClean="0"/>
              <a:t> of x</a:t>
            </a:r>
            <a:endParaRPr lang="en-US" dirty="0"/>
          </a:p>
        </p:txBody>
      </p:sp>
      <p:pic>
        <p:nvPicPr>
          <p:cNvPr id="8" name="Picture 7" descr="CP_shield_horiz_RGB_grn_gld.ai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11341" y="1231777"/>
            <a:ext cx="6121318" cy="2405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0399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</p:sldLayoutIdLst>
  <p:timing>
    <p:tnLst>
      <p:par>
        <p:cTn id="1" dur="indefinite" restart="never" nodeType="tmRoot"/>
      </p:par>
    </p:tnLst>
  </p:timing>
  <p:hf hdr="0"/>
  <p:txStyles>
    <p:titleStyle>
      <a:lvl1pPr algn="l" defTabSz="342900" rtl="0" eaLnBrk="1" latinLnBrk="0" hangingPunct="1">
        <a:lnSpc>
          <a:spcPct val="120000"/>
        </a:lnSpc>
        <a:spcBef>
          <a:spcPct val="0"/>
        </a:spcBef>
        <a:buNone/>
        <a:defRPr sz="2250" kern="1200" spc="38">
          <a:solidFill>
            <a:schemeClr val="tx1">
              <a:lumMod val="65000"/>
              <a:lumOff val="35000"/>
            </a:schemeClr>
          </a:solidFill>
          <a:latin typeface="Arial"/>
          <a:ea typeface="+mj-ea"/>
          <a:cs typeface="Arial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100" kern="1200" spc="38">
          <a:solidFill>
            <a:schemeClr val="tx1">
              <a:lumMod val="65000"/>
              <a:lumOff val="35000"/>
            </a:schemeClr>
          </a:solidFill>
          <a:latin typeface="Arial"/>
          <a:ea typeface="+mn-ea"/>
          <a:cs typeface="Arial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1950" kern="1200" spc="38">
          <a:solidFill>
            <a:schemeClr val="tx1">
              <a:lumMod val="65000"/>
              <a:lumOff val="35000"/>
            </a:schemeClr>
          </a:solidFill>
          <a:latin typeface="Arial"/>
          <a:ea typeface="+mn-ea"/>
          <a:cs typeface="Arial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650" kern="1200" spc="38">
          <a:solidFill>
            <a:schemeClr val="tx1">
              <a:lumMod val="65000"/>
              <a:lumOff val="35000"/>
            </a:schemeClr>
          </a:solidFill>
          <a:latin typeface="Arial"/>
          <a:ea typeface="+mn-ea"/>
          <a:cs typeface="Arial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 spc="38">
          <a:solidFill>
            <a:schemeClr val="tx1">
              <a:lumMod val="65000"/>
              <a:lumOff val="35000"/>
            </a:schemeClr>
          </a:solidFill>
          <a:latin typeface="Arial"/>
          <a:ea typeface="+mn-ea"/>
          <a:cs typeface="Arial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 spc="38">
          <a:solidFill>
            <a:schemeClr val="tx1">
              <a:lumMod val="65000"/>
              <a:lumOff val="35000"/>
            </a:schemeClr>
          </a:solidFill>
          <a:latin typeface="Arial"/>
          <a:ea typeface="+mn-ea"/>
          <a:cs typeface="Arial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4" Type="http://schemas.openxmlformats.org/officeDocument/2006/relationships/image" Target="../media/image24.tiff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2.tif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5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4" Type="http://schemas.openxmlformats.org/officeDocument/2006/relationships/image" Target="../media/image8.jpe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7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0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6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9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0.png"/><Relationship Id="rId3" Type="http://schemas.openxmlformats.org/officeDocument/2006/relationships/image" Target="../media/image4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4.png"/><Relationship Id="rId3" Type="http://schemas.openxmlformats.org/officeDocument/2006/relationships/image" Target="../media/image45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6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7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8.gi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6B7B531-EB4D-4DD2-B389-4F64A5757DB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mtClean="0"/>
              <a:t>Artificial Neural Network-Based Robotic Control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2668EF4E-E1AE-469D-9DDE-11B4C3F6B6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1600" y="2548343"/>
            <a:ext cx="6400800" cy="2080218"/>
          </a:xfrm>
        </p:spPr>
        <p:txBody>
          <a:bodyPr>
            <a:normAutofit/>
          </a:bodyPr>
          <a:lstStyle/>
          <a:p>
            <a:r>
              <a:rPr lang="en-US" smtClean="0"/>
              <a:t>Master’s Thesis</a:t>
            </a:r>
          </a:p>
          <a:p>
            <a:r>
              <a:rPr lang="en-US" smtClean="0"/>
              <a:t>Justin Ng</a:t>
            </a:r>
          </a:p>
          <a:p>
            <a:endParaRPr lang="en-US" smtClean="0"/>
          </a:p>
          <a:p>
            <a:endParaRPr lang="en-US" smtClean="0"/>
          </a:p>
          <a:p>
            <a:endParaRPr lang="en-US" smtClean="0"/>
          </a:p>
          <a:p>
            <a:endParaRPr lang="en-US" smtClean="0"/>
          </a:p>
          <a:p>
            <a:r>
              <a:rPr lang="en-US" smtClean="0"/>
              <a:t>June 8, 2018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11EFCA92-2039-43E4-BA14-976A25B3BA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6/8/2018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EE6D77BC-BB76-4EA8-93CA-819B06DAE3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" y="4838957"/>
            <a:ext cx="9144000" cy="273844"/>
          </a:xfrm>
        </p:spPr>
        <p:txBody>
          <a:bodyPr/>
          <a:lstStyle/>
          <a:p>
            <a:r>
              <a:rPr lang="en-US" smtClean="0"/>
              <a:t>Justin Ng – Department of Electrical Engineering – California Polytechnic State University, San Luis Obispo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6DAAA619-7264-46CA-84E0-6A32AFAB4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1</a:t>
            </a:fld>
            <a:endParaRPr lang="en-US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="" xmlns:a16="http://schemas.microsoft.com/office/drawing/2014/main" id="{A73FB4FE-6299-438B-BC09-17276A7484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2935793"/>
              </p:ext>
            </p:extLst>
          </p:nvPr>
        </p:nvGraphicFramePr>
        <p:xfrm>
          <a:off x="1524000" y="3327056"/>
          <a:ext cx="6096000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>
                  <a:extLst>
                    <a:ext uri="{9D8B030D-6E8A-4147-A177-3AD203B41FA5}">
                      <a16:colId xmlns="" xmlns:a16="http://schemas.microsoft.com/office/drawing/2014/main" val="245646865"/>
                    </a:ext>
                  </a:extLst>
                </a:gridCol>
                <a:gridCol w="3048000">
                  <a:extLst>
                    <a:ext uri="{9D8B030D-6E8A-4147-A177-3AD203B41FA5}">
                      <a16:colId xmlns="" xmlns:a16="http://schemas.microsoft.com/office/drawing/2014/main" val="5366435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200" b="0" kern="1200" spc="38" dirty="0">
                          <a:solidFill>
                            <a:schemeClr val="tx1">
                              <a:tint val="75000"/>
                            </a:schemeClr>
                          </a:solidFill>
                          <a:latin typeface="Palatino"/>
                          <a:ea typeface="+mn-ea"/>
                        </a:rPr>
                        <a:t>Committee Chair</a:t>
                      </a:r>
                    </a:p>
                    <a:p>
                      <a:pPr algn="r"/>
                      <a:r>
                        <a:rPr lang="en-US" sz="1200" b="0" kern="1200" spc="38" dirty="0">
                          <a:solidFill>
                            <a:schemeClr val="tx1">
                              <a:tint val="75000"/>
                            </a:schemeClr>
                          </a:solidFill>
                          <a:latin typeface="Palatino"/>
                          <a:ea typeface="+mn-ea"/>
                        </a:rPr>
                        <a:t>Committee Member</a:t>
                      </a:r>
                    </a:p>
                    <a:p>
                      <a:pPr algn="r"/>
                      <a:r>
                        <a:rPr lang="en-US" sz="1200" b="0" kern="1200" spc="38" dirty="0">
                          <a:solidFill>
                            <a:schemeClr val="tx1">
                              <a:tint val="75000"/>
                            </a:schemeClr>
                          </a:solidFill>
                          <a:latin typeface="Palatino"/>
                          <a:ea typeface="+mn-ea"/>
                        </a:rPr>
                        <a:t>Committee Member</a:t>
                      </a: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3429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200" spc="38" dirty="0">
                          <a:solidFill>
                            <a:schemeClr val="tx1">
                              <a:tint val="75000"/>
                            </a:schemeClr>
                          </a:solidFill>
                          <a:latin typeface="Palatino"/>
                          <a:ea typeface="+mn-ea"/>
                        </a:rPr>
                        <a:t>Andrew Danowitz, Ph.D.</a:t>
                      </a:r>
                    </a:p>
                    <a:p>
                      <a:pPr marL="0" marR="0" lvl="0" indent="0" algn="l" defTabSz="3429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200" spc="38" dirty="0">
                          <a:solidFill>
                            <a:schemeClr val="tx1">
                              <a:tint val="75000"/>
                            </a:schemeClr>
                          </a:solidFill>
                          <a:latin typeface="Palatino"/>
                          <a:ea typeface="+mn-ea"/>
                        </a:rPr>
                        <a:t>Xiao-Hua Yu, Ph.D.</a:t>
                      </a:r>
                    </a:p>
                    <a:p>
                      <a:pPr marL="0" marR="0" lvl="0" indent="0" algn="l" defTabSz="3429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200" spc="38" dirty="0">
                          <a:solidFill>
                            <a:schemeClr val="tx1">
                              <a:tint val="75000"/>
                            </a:schemeClr>
                          </a:solidFill>
                          <a:latin typeface="Palatino"/>
                          <a:ea typeface="+mn-ea"/>
                        </a:rPr>
                        <a:t>Fred W. </a:t>
                      </a:r>
                      <a:r>
                        <a:rPr lang="en-US" sz="1200" b="0" kern="1200" spc="38" dirty="0" err="1">
                          <a:solidFill>
                            <a:schemeClr val="tx1">
                              <a:tint val="75000"/>
                            </a:schemeClr>
                          </a:solidFill>
                          <a:latin typeface="Palatino"/>
                          <a:ea typeface="+mn-ea"/>
                        </a:rPr>
                        <a:t>DePiero</a:t>
                      </a:r>
                      <a:r>
                        <a:rPr lang="en-US" sz="1200" b="0" kern="1200" spc="38" dirty="0">
                          <a:solidFill>
                            <a:schemeClr val="tx1">
                              <a:tint val="75000"/>
                            </a:schemeClr>
                          </a:solidFill>
                          <a:latin typeface="Palatino"/>
                          <a:ea typeface="+mn-ea"/>
                        </a:rPr>
                        <a:t>, Ph.D.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419040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41927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E615C11-7D9D-4637-827E-822BA4AD4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Long-term Discounted Reward G</a:t>
            </a:r>
            <a:r>
              <a:rPr lang="en-US" baseline="-25000" dirty="0"/>
              <a:t>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1A0F0C06-DE2C-45C7-99C2-929B2407A7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Calculated as sum of all future rewards weighted by a discount factor </a:t>
            </a:r>
            <a:r>
              <a:rPr lang="el-GR" dirty="0"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Sets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algorithm’s “outlook” from myopic to far-sighted.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07327402-D9F7-4D72-A6BA-677446C276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6/8/2018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C39A0B8F-7E75-4E8D-A03E-F76309FE11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FD9793BF-0F03-4D5A-AC09-D6B3D115EF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10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2A5419A7-4F83-46AC-A5DD-4466A31F6C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3573623"/>
            <a:ext cx="6553200" cy="1015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353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EA5A520-DFAF-493D-BDD4-6AF76914FB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Q-Functions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E8D17413-72AD-4BC3-A76B-14810E4FD7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48385"/>
            <a:ext cx="5066907" cy="3116934"/>
          </a:xfrm>
        </p:spPr>
        <p:txBody>
          <a:bodyPr/>
          <a:lstStyle/>
          <a:p>
            <a:r>
              <a:rPr lang="en-US" dirty="0"/>
              <a:t>Expected long-term reward as a function of the </a:t>
            </a:r>
            <a:r>
              <a:rPr lang="en-US" b="1" u="sng" dirty="0"/>
              <a:t>state and action</a:t>
            </a:r>
            <a:r>
              <a:rPr lang="en-US" b="1" dirty="0"/>
              <a:t> </a:t>
            </a:r>
            <a:r>
              <a:rPr lang="en-US" dirty="0"/>
              <a:t>under a certain policy </a:t>
            </a:r>
            <a:r>
              <a:rPr lang="el-GR" dirty="0"/>
              <a:t>π</a:t>
            </a:r>
            <a:r>
              <a:rPr lang="en-US" dirty="0"/>
              <a:t>.</a:t>
            </a:r>
          </a:p>
          <a:p>
            <a:r>
              <a:rPr lang="en-US" dirty="0"/>
              <a:t>Represents the quality of an action in a particular state.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BFD6EEEC-6934-4B70-A990-2EA26CF430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6/8/2018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7A25C5DF-DA40-48F5-ACF9-797D53CE4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DB7F62E0-F509-48C8-85BF-91B7AEFAE2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11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47B1011A-B9B8-43CC-A64A-022BA828F7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967" y="3497910"/>
            <a:ext cx="4930219" cy="46825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CFF2DAF4-DF68-49F5-8953-10C3EF0AE11D}"/>
              </a:ext>
            </a:extLst>
          </p:cNvPr>
          <p:cNvSpPr txBox="1"/>
          <p:nvPr/>
        </p:nvSpPr>
        <p:spPr>
          <a:xfrm>
            <a:off x="5827337" y="3413752"/>
            <a:ext cx="2869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Source: https://matplotlib.org/1.3.0/mpl_examples</a:t>
            </a:r>
          </a:p>
          <a:p>
            <a:r>
              <a:rPr lang="en-US" sz="1000" dirty="0"/>
              <a:t>/mplot3d/polys3d_demo.png</a:t>
            </a:r>
          </a:p>
        </p:txBody>
      </p:sp>
      <p:sp>
        <p:nvSpPr>
          <p:cNvPr id="11" name="AutoShape 4" descr="https://matplotlib.org/1.3.0/mpl_examples/mplot3d/polys3d_demo.png">
            <a:extLst>
              <a:ext uri="{FF2B5EF4-FFF2-40B4-BE49-F238E27FC236}">
                <a16:creationId xmlns="" xmlns:a16="http://schemas.microsoft.com/office/drawing/2014/main" id="{F766A4F8-658F-4E02-9155-AF7339DDA7C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126" name="Picture 6" descr="https://matplotlib.org/1.3.0/mpl_examples/mplot3d/polys3d_demo.png">
            <a:extLst>
              <a:ext uri="{FF2B5EF4-FFF2-40B4-BE49-F238E27FC236}">
                <a16:creationId xmlns="" xmlns:a16="http://schemas.microsoft.com/office/drawing/2014/main" id="{7712B4A9-48A1-47E6-A66C-4F318AB679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09" t="12663" r="8388" b="7657"/>
          <a:stretch/>
        </p:blipFill>
        <p:spPr bwMode="auto">
          <a:xfrm>
            <a:off x="5827337" y="653799"/>
            <a:ext cx="3026004" cy="2732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4344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1C03992-1796-46DE-AC8D-0555C4931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RL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3CDD9035-0DEA-41B3-B66C-AAF125C143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Deep </a:t>
            </a:r>
            <a:r>
              <a:rPr lang="en-US" dirty="0">
                <a:solidFill>
                  <a:schemeClr val="tx1"/>
                </a:solidFill>
              </a:rPr>
              <a:t>Q-Network (DQN)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Stochastic Policy Gradients (PG)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Deep Deterministic Policy Gradients (DDPG)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F84558FA-131E-493E-9BCA-0BB7D03E7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6/8/2018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A2C1B0C2-F74E-4E2B-8E06-2F3456431B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0ACF7E3E-68DB-4DBD-90B9-9E4E0483A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281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B235E45-1A8D-4734-B44B-898D27F06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Deep Q-Network (DQN)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9CC372CD-E6D3-4328-B444-479C61E73E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48385"/>
            <a:ext cx="5372100" cy="3116934"/>
          </a:xfrm>
        </p:spPr>
        <p:txBody>
          <a:bodyPr>
            <a:normAutofit/>
          </a:bodyPr>
          <a:lstStyle/>
          <a:p>
            <a:r>
              <a:rPr lang="en-US" dirty="0"/>
              <a:t>Model-free, off-policy method published by </a:t>
            </a:r>
            <a:r>
              <a:rPr lang="en-US" dirty="0" err="1"/>
              <a:t>Mnih</a:t>
            </a:r>
            <a:r>
              <a:rPr lang="en-US" dirty="0"/>
              <a:t> et al. in “</a:t>
            </a:r>
            <a:r>
              <a:rPr lang="en-US" i="1" dirty="0"/>
              <a:t>Human-level control through deep reinforcement learning</a:t>
            </a:r>
            <a:r>
              <a:rPr lang="en-US" dirty="0" smtClean="0"/>
              <a:t>”.</a:t>
            </a:r>
          </a:p>
          <a:p>
            <a:endParaRPr lang="en-US" dirty="0"/>
          </a:p>
          <a:p>
            <a:r>
              <a:rPr lang="en-US" dirty="0"/>
              <a:t>Can determine Q for continuous state/action spaces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36E3F6DB-9062-47ED-ADDB-F0C0852A75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6/8/2018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43D83FE1-BBF0-4436-9C32-DC97AB960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D220F7D8-4B6A-4E75-90CB-D59D7732E4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13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D21B07B1-5397-4914-9FCC-6D115AC3BF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6763" y="117518"/>
            <a:ext cx="2646473" cy="4634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05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F624565-1CF3-4A43-AD87-D403B6E8F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Critical DQN </a:t>
            </a:r>
            <a:r>
              <a:rPr lang="en-US" dirty="0" smtClean="0"/>
              <a:t>Techniques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7A43BE94-E8CB-4940-B758-DDF3C04ADF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Experience replay buffer</a:t>
            </a:r>
          </a:p>
          <a:p>
            <a:pPr lvl="1"/>
            <a:r>
              <a:rPr lang="en-US" dirty="0"/>
              <a:t>Records transitions.</a:t>
            </a:r>
          </a:p>
          <a:p>
            <a:pPr lvl="1"/>
            <a:r>
              <a:rPr lang="en-US" dirty="0"/>
              <a:t>Randomly sampled mini-batches remove time correlation.</a:t>
            </a:r>
          </a:p>
          <a:p>
            <a:pPr lvl="1"/>
            <a:r>
              <a:rPr lang="en-US" dirty="0"/>
              <a:t>Experience reuse.</a:t>
            </a:r>
          </a:p>
          <a:p>
            <a:pPr marL="342900" lvl="1" indent="0">
              <a:buNone/>
            </a:pPr>
            <a:endParaRPr lang="en-US" dirty="0"/>
          </a:p>
          <a:p>
            <a:r>
              <a:rPr lang="en-US" dirty="0"/>
              <a:t>Target network</a:t>
            </a:r>
          </a:p>
          <a:p>
            <a:pPr lvl="1"/>
            <a:r>
              <a:rPr lang="en-US" dirty="0"/>
              <a:t>Identical but separate Q-network.</a:t>
            </a:r>
          </a:p>
          <a:p>
            <a:pPr lvl="1"/>
            <a:r>
              <a:rPr lang="en-US" dirty="0"/>
              <a:t>Time delay between Q-network weight updates and policy change reduces policy instability.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E7D41825-7135-43DE-BFCE-5A58CF7B49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6/8/2018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AB3C029-84D1-4E47-85FB-8C949A654C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1606C80F-377E-430C-87DE-981C8071B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466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1C03992-1796-46DE-AC8D-0555C4931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RL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3CDD9035-0DEA-41B3-B66C-AAF125C143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Deep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Q-Network (DQN)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Policy </a:t>
            </a:r>
            <a:r>
              <a:rPr lang="en-US" dirty="0">
                <a:solidFill>
                  <a:schemeClr val="tx1"/>
                </a:solidFill>
              </a:rPr>
              <a:t>Gradients (PG)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Deep Deterministic Policy Gradients (DDPG)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F84558FA-131E-493E-9BCA-0BB7D03E7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6/8/2018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A2C1B0C2-F74E-4E2B-8E06-2F3456431B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0ACF7E3E-68DB-4DBD-90B9-9E4E0483A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733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D1E67D7-B3D3-4829-9A3A-456548E68E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Policy </a:t>
            </a:r>
            <a:r>
              <a:rPr lang="en-US" dirty="0"/>
              <a:t>Gradient Method (PG)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DDECFB3D-C9C1-4A11-A823-F0BB784BE7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Model-free, on-policy algorithm.</a:t>
            </a:r>
          </a:p>
          <a:p>
            <a:r>
              <a:rPr lang="en-US" dirty="0"/>
              <a:t>Find optimal policy directly without value or Q-function.</a:t>
            </a:r>
          </a:p>
          <a:p>
            <a:r>
              <a:rPr lang="en-US" dirty="0"/>
              <a:t>Policy produces continuous actions!</a:t>
            </a:r>
          </a:p>
          <a:p>
            <a:r>
              <a:rPr lang="en-US" dirty="0"/>
              <a:t>Policy implemented with a parametric probability distribution:</a:t>
            </a:r>
          </a:p>
          <a:p>
            <a:endParaRPr lang="en-US" dirty="0"/>
          </a:p>
          <a:p>
            <a:pPr marL="342900" lvl="1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D4400C36-BA8A-47E2-8EAE-139B267E2E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6/8/2018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1AB1296C-7874-4112-8C4C-4C1E2788BB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28E0730F-729A-46C2-A66C-14AACCB3A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16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5CB95DF8-7BA6-4A65-A4B4-7BB91823B1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6305" y="3345447"/>
            <a:ext cx="3262789" cy="477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98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D1E67D7-B3D3-4829-9A3A-456548E68E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PG </a:t>
            </a:r>
            <a:r>
              <a:rPr lang="en-US" dirty="0"/>
              <a:t>Premise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DDECFB3D-C9C1-4A11-A823-F0BB784BE7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Get the current state.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Stochastically choose an action from distribution P[</a:t>
            </a:r>
            <a:r>
              <a:rPr lang="en-US" dirty="0" err="1"/>
              <a:t>a|s</a:t>
            </a:r>
            <a:r>
              <a:rPr lang="en-US" dirty="0"/>
              <a:t>; </a:t>
            </a:r>
            <a:r>
              <a:rPr lang="el-GR" dirty="0"/>
              <a:t>θ</a:t>
            </a:r>
            <a:r>
              <a:rPr lang="en-US" dirty="0"/>
              <a:t>].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Execute action and record </a:t>
            </a:r>
            <a:r>
              <a:rPr lang="en-US" dirty="0"/>
              <a:t>the reward.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If reward is “good”, change </a:t>
            </a:r>
            <a:r>
              <a:rPr lang="el-GR" dirty="0"/>
              <a:t>θ</a:t>
            </a:r>
            <a:r>
              <a:rPr lang="en-US" dirty="0"/>
              <a:t> to make the action more likely.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Iterate many times so actor only takes “good” actions.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D4400C36-BA8A-47E2-8EAE-139B267E2E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6/8/2018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1AB1296C-7874-4112-8C4C-4C1E2788BB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28E0730F-729A-46C2-A66C-14AACCB3A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747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DQN and PG Comparison</a:t>
            </a:r>
            <a:endParaRPr lang="en-US" dirty="0"/>
          </a:p>
        </p:txBody>
      </p:sp>
      <p:graphicFrame>
        <p:nvGraphicFramePr>
          <p:cNvPr id="12" name="Content Placeholder 1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96809741"/>
              </p:ext>
            </p:extLst>
          </p:nvPr>
        </p:nvGraphicFramePr>
        <p:xfrm>
          <a:off x="457200" y="1547813"/>
          <a:ext cx="82296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Deep Q-Network Method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Policy Gradient Method</a:t>
                      </a:r>
                      <a:endParaRPr lang="en-US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Policy Action Space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Discrete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Continuous</a:t>
                      </a:r>
                      <a:endParaRPr lang="en-US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Policy State Space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Continuous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Continuous</a:t>
                      </a:r>
                      <a:endParaRPr lang="en-US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Q-Function</a:t>
                      </a:r>
                      <a:r>
                        <a:rPr lang="en-US" b="1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State Space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Continuous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n/a</a:t>
                      </a:r>
                      <a:endParaRPr lang="en-US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Q-Function Action Space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Continuous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n/a</a:t>
                      </a:r>
                      <a:endParaRPr lang="en-US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Convergence Speed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Fast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Slow</a:t>
                      </a:r>
                      <a:endParaRPr lang="en-US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6/8/2018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Justin Ng – Department of Electrical Engineering – California Polytechnic State University, San Luis Obispo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18</a:t>
            </a:fld>
            <a:r>
              <a:rPr lang="en-US" smtClean="0"/>
              <a:t> of 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8475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E6AB400-7269-405B-9267-8AD0AFD66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DD44D2AB-77A0-4DFA-904E-1B3AC52943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Introduction/Motivation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Background</a:t>
            </a:r>
          </a:p>
          <a:p>
            <a:r>
              <a:rPr lang="en-US" dirty="0">
                <a:solidFill>
                  <a:schemeClr val="tx1"/>
                </a:solidFill>
              </a:rPr>
              <a:t>Solution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Implementation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Results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Future work and conclusions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E75BAB21-1C8D-40D7-8558-9B2ABBFD09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6/8/2018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65C73A38-E02C-4BC4-B409-1C8C05E3F8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B52A5F15-0BB6-40D7-9751-AF3525C49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342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41A82BE-8E51-4BD4-B508-4C83D802C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mtClean="0"/>
              <a:t>Project Motivation – Cal Poly Roborodentia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14D530F7-F274-4A92-81E0-C0A3BC10741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Annual intramural robotics competition.</a:t>
            </a:r>
          </a:p>
          <a:p>
            <a:endParaRPr lang="en-US" dirty="0" smtClean="0"/>
          </a:p>
          <a:p>
            <a:r>
              <a:rPr lang="en-US" dirty="0" smtClean="0"/>
              <a:t>Fully autonomous robots.</a:t>
            </a:r>
          </a:p>
          <a:p>
            <a:endParaRPr lang="en-US" dirty="0" smtClean="0"/>
          </a:p>
          <a:p>
            <a:r>
              <a:rPr lang="en-US" dirty="0" smtClean="0"/>
              <a:t>Different game every year.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A3859F6E-5CDF-4310-A469-D2C92EF944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6/8/2018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3F2C5D5B-DF3F-4D63-A41C-E9991069DA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Justin Ng – Department of Electrical Engineering – California Polytechnic State University, San Luis Obispo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750B8C31-FA67-4228-B61E-AB639DCDCA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2</a:t>
            </a:fld>
            <a:endParaRPr lang="en-US"/>
          </a:p>
        </p:txBody>
      </p:sp>
      <p:pic>
        <p:nvPicPr>
          <p:cNvPr id="8" name="Picture 2" descr="http://roborodentia.calpoly.edu/static/media/uploads/features/slider-grimes.jpg">
            <a:extLst>
              <a:ext uri="{FF2B5EF4-FFF2-40B4-BE49-F238E27FC236}">
                <a16:creationId xmlns="" xmlns:a16="http://schemas.microsoft.com/office/drawing/2014/main" id="{03B706C3-0156-4969-935C-81DDFD20F0D1}"/>
              </a:ext>
            </a:extLst>
          </p:cNvPr>
          <p:cNvPicPr>
            <a:picLocks noGrp="1" noChangeAspect="1" noChangeArrowheads="1"/>
          </p:cNvPicPr>
          <p:nvPr>
            <p:ph sz="half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7480" y="1655796"/>
            <a:ext cx="3815252" cy="1740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E9B35FA2-44EA-4AF2-B21A-7E8975F2E468}"/>
              </a:ext>
            </a:extLst>
          </p:cNvPr>
          <p:cNvSpPr txBox="1"/>
          <p:nvPr/>
        </p:nvSpPr>
        <p:spPr>
          <a:xfrm>
            <a:off x="5418341" y="3394291"/>
            <a:ext cx="235352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Source: http://roborodentia.calpoly.edu/</a:t>
            </a:r>
          </a:p>
        </p:txBody>
      </p:sp>
    </p:spTree>
    <p:extLst>
      <p:ext uri="{BB962C8B-B14F-4D97-AF65-F5344CB8AC3E}">
        <p14:creationId xmlns:p14="http://schemas.microsoft.com/office/powerpoint/2010/main" val="3558733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5699AB2-863C-4078-83D5-972FA6107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Deep Deterministic Policy Gradient Method (DDPG)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BEBD6F59-A434-41ED-A17A-DB18A45A07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Model-free, off-policy, actor-critic strategy derived by </a:t>
            </a:r>
            <a:r>
              <a:rPr lang="en-US" dirty="0" err="1"/>
              <a:t>Lillicrap</a:t>
            </a:r>
            <a:r>
              <a:rPr lang="en-US" dirty="0"/>
              <a:t> et al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/>
              <a:t>Based on the Silver et al.’s DPG </a:t>
            </a:r>
            <a:r>
              <a:rPr lang="en-US" dirty="0" smtClean="0"/>
              <a:t>algorithm </a:t>
            </a:r>
            <a:r>
              <a:rPr lang="en-US" dirty="0"/>
              <a:t>combined with learnings from </a:t>
            </a:r>
            <a:r>
              <a:rPr lang="en-US" dirty="0" err="1"/>
              <a:t>Mnih</a:t>
            </a:r>
            <a:r>
              <a:rPr lang="en-US" dirty="0"/>
              <a:t> et al.’s work on the DQN algorithm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/>
              <a:t>Highly flexible algorithm for continuous control.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C4B91D9A-1144-4395-85D3-3F5AD59A2C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6/8/2018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7D3F4DE1-2278-4965-8BB2-D4D82535DC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5E07AB95-D987-475D-BD37-3C01AAA5C8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344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20C86C4-C23B-45F8-8005-B8E05EEED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DDPG Key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EDE3DDF2-91CC-41C8-ACA5-0C9E35C878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Actor represented by </a:t>
            </a:r>
            <a:r>
              <a:rPr lang="en-US" dirty="0" smtClean="0"/>
              <a:t>ANN (PG)</a:t>
            </a:r>
          </a:p>
          <a:p>
            <a:r>
              <a:rPr lang="en-US" dirty="0" smtClean="0"/>
              <a:t>Critic </a:t>
            </a:r>
            <a:r>
              <a:rPr lang="en-US" dirty="0"/>
              <a:t>represented by </a:t>
            </a:r>
            <a:r>
              <a:rPr lang="en-US" dirty="0" smtClean="0"/>
              <a:t>ANN (DQN)</a:t>
            </a:r>
            <a:endParaRPr lang="en-US" dirty="0"/>
          </a:p>
          <a:p>
            <a:r>
              <a:rPr lang="en-US" dirty="0"/>
              <a:t>Experience </a:t>
            </a:r>
            <a:r>
              <a:rPr lang="en-US" dirty="0" smtClean="0"/>
              <a:t>replay (DQN)</a:t>
            </a:r>
            <a:endParaRPr lang="en-US" dirty="0"/>
          </a:p>
          <a:p>
            <a:r>
              <a:rPr lang="en-US" dirty="0"/>
              <a:t>Target networks for actor and </a:t>
            </a:r>
            <a:r>
              <a:rPr lang="en-US" dirty="0" smtClean="0"/>
              <a:t>critic (DQN)</a:t>
            </a:r>
            <a:endParaRPr lang="en-US" dirty="0"/>
          </a:p>
          <a:p>
            <a:r>
              <a:rPr lang="en-US" dirty="0"/>
              <a:t>Batch normalization</a:t>
            </a:r>
          </a:p>
          <a:p>
            <a:r>
              <a:rPr lang="en-US" dirty="0"/>
              <a:t>Exploration noise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8B7DE80B-4EA8-4032-80D2-F7EABCBAC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6/8/2018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CB8E2F2C-8735-42D0-B6F5-BA613E673E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8A2289CD-8938-4421-8F10-3DBED794F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551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BA4B567-BB8F-4761-8E1B-256981508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Critic Network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BF3C2EC0-F6B1-40ED-BE8B-90AD7191D6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s_dim</a:t>
            </a:r>
            <a:r>
              <a:rPr lang="en-US" dirty="0"/>
              <a:t>-node state input layer</a:t>
            </a:r>
          </a:p>
          <a:p>
            <a:r>
              <a:rPr lang="en-US" dirty="0" err="1"/>
              <a:t>a_dim</a:t>
            </a:r>
            <a:r>
              <a:rPr lang="en-US" dirty="0"/>
              <a:t>-node action input layer</a:t>
            </a:r>
          </a:p>
          <a:p>
            <a:r>
              <a:rPr lang="en-US" dirty="0"/>
              <a:t>Two fully connected hidden layers</a:t>
            </a:r>
          </a:p>
          <a:p>
            <a:pPr lvl="1"/>
            <a:r>
              <a:rPr lang="en-US" dirty="0"/>
              <a:t>HL1: 400 nodes</a:t>
            </a:r>
          </a:p>
          <a:p>
            <a:pPr lvl="1"/>
            <a:r>
              <a:rPr lang="en-US" dirty="0"/>
              <a:t>HL2: 600 nodes (300 for each half)</a:t>
            </a:r>
          </a:p>
          <a:p>
            <a:r>
              <a:rPr lang="en-US" dirty="0"/>
              <a:t>1-node output layer representing Q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D33E35B6-8B58-49F3-9642-D86693B0B2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6/8/2018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3DF42710-4C6D-4331-BBD0-9BB950AD59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FB3FFE02-972C-465A-8DE3-6334B750D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22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134A704B-56DC-446A-9922-0D70A9560D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4874" y="-30699"/>
            <a:ext cx="2813218" cy="4813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899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56E120A-B51C-43BC-A775-89071A7276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ReLU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23B5E0B6-DAA4-4051-B7B9-4D71359CDA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Rectified Linear Unit activation function: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Derivative of </a:t>
            </a:r>
            <a:r>
              <a:rPr lang="en-US" dirty="0" err="1"/>
              <a:t>ReLU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1 for positive inputs </a:t>
            </a:r>
          </a:p>
          <a:p>
            <a:pPr lvl="1"/>
            <a:r>
              <a:rPr lang="en-US" dirty="0"/>
              <a:t>0 otherwise</a:t>
            </a:r>
          </a:p>
          <a:p>
            <a:pPr marL="342900" lvl="1" indent="0">
              <a:buNone/>
            </a:pPr>
            <a:endParaRPr lang="en-US" dirty="0"/>
          </a:p>
          <a:p>
            <a:r>
              <a:rPr lang="en-US" dirty="0"/>
              <a:t>Greatly speeds up forward and backward passes of network.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7E2822E6-892F-4567-B69E-8808AAD2CE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6/8/2018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206D6FA1-02B0-452B-8BB0-A599C8A594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20908AED-05FD-4B4A-98D2-9DA78E223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23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70AB6335-8B60-4309-82E3-09B264EB2E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2163" y="2065005"/>
            <a:ext cx="3231037" cy="407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823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BA4B567-BB8F-4761-8E1B-256981508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Actor Network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BF3C2EC0-F6B1-40ED-BE8B-90AD7191D6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48385"/>
            <a:ext cx="3520911" cy="3116934"/>
          </a:xfrm>
        </p:spPr>
        <p:txBody>
          <a:bodyPr/>
          <a:lstStyle/>
          <a:p>
            <a:r>
              <a:rPr lang="en-US" dirty="0" err="1"/>
              <a:t>s_dim</a:t>
            </a:r>
            <a:r>
              <a:rPr lang="en-US" dirty="0"/>
              <a:t>-node input layer</a:t>
            </a:r>
          </a:p>
          <a:p>
            <a:r>
              <a:rPr lang="en-US" dirty="0"/>
              <a:t>Two fully connected hidden layers</a:t>
            </a:r>
          </a:p>
          <a:p>
            <a:pPr lvl="1"/>
            <a:r>
              <a:rPr lang="en-US" dirty="0"/>
              <a:t>HL1: 400 nodes</a:t>
            </a:r>
          </a:p>
          <a:p>
            <a:pPr lvl="1"/>
            <a:r>
              <a:rPr lang="en-US" dirty="0"/>
              <a:t>HL2: 300 nodes</a:t>
            </a:r>
          </a:p>
          <a:p>
            <a:r>
              <a:rPr lang="en-US" dirty="0" err="1"/>
              <a:t>a_dim</a:t>
            </a:r>
            <a:r>
              <a:rPr lang="en-US" dirty="0"/>
              <a:t>-node output layer representing actions</a:t>
            </a:r>
          </a:p>
          <a:p>
            <a:r>
              <a:rPr lang="en-US" dirty="0"/>
              <a:t>Output scaling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D33E35B6-8B58-49F3-9642-D86693B0B2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6/8/2018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3DF42710-4C6D-4331-BBD0-9BB950AD59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FB3FFE02-972C-465A-8DE3-6334B750D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24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B429A174-4841-4CCF-807A-6C7587DD86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8111" y="1611875"/>
            <a:ext cx="5165889" cy="3026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101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46AAB4F-8824-47AB-BD6F-3B416FA26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Target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40CFE9DE-3876-40A2-8421-D9AD412AFD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Duplicates of actor and critic networks.</a:t>
            </a:r>
          </a:p>
          <a:p>
            <a:r>
              <a:rPr lang="en-US" dirty="0"/>
              <a:t>Weights updated after each mini-batch using </a:t>
            </a:r>
            <a:r>
              <a:rPr lang="el-GR" dirty="0">
                <a:latin typeface="Times New Roman" panose="02020603050405020304" pitchFamily="18" charset="0"/>
                <a:cs typeface="Times New Roman" panose="02020603050405020304" pitchFamily="18" charset="0"/>
              </a:rPr>
              <a:t>τ</a:t>
            </a:r>
            <a:r>
              <a:rPr lang="el-GR" dirty="0"/>
              <a:t> = 0.001</a:t>
            </a:r>
            <a:r>
              <a:rPr lang="en-US" dirty="0"/>
              <a:t>: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3267FA9D-E817-40A1-96B1-4971154487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6/8/2018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36C937ED-6AF7-49D7-AC63-08F9357930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D154B9C4-ABF9-496E-82E4-97B9B62D4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25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CDC0F894-921A-4D0A-BAC7-C283D2EB87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0" y="2367168"/>
            <a:ext cx="4005607" cy="596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950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E6AB400-7269-405B-9267-8AD0AFD66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DD44D2AB-77A0-4DFA-904E-1B3AC52943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Introduction/Motivation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Background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Solution</a:t>
            </a:r>
          </a:p>
          <a:p>
            <a:r>
              <a:rPr lang="en-US" dirty="0">
                <a:solidFill>
                  <a:schemeClr val="tx1"/>
                </a:solidFill>
              </a:rPr>
              <a:t>Implementation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Results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Future work and conclusions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E75BAB21-1C8D-40D7-8558-9B2ABBFD09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6/8/2018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65C73A38-E02C-4BC4-B409-1C8C05E3F8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B52A5F15-0BB6-40D7-9751-AF3525C49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740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9804E76-56D0-4E73-871C-23A54288C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20EC1B92-87B4-4BF0-BA50-313AF1C9B9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Python 3.6</a:t>
            </a:r>
          </a:p>
          <a:p>
            <a:r>
              <a:rPr lang="en-US" dirty="0"/>
              <a:t>TensorFlow for ANNs</a:t>
            </a:r>
          </a:p>
          <a:p>
            <a:r>
              <a:rPr lang="en-US" dirty="0" err="1"/>
              <a:t>OpenAI</a:t>
            </a:r>
            <a:r>
              <a:rPr lang="en-US" dirty="0"/>
              <a:t> Gym</a:t>
            </a:r>
          </a:p>
          <a:p>
            <a:r>
              <a:rPr lang="en-US" dirty="0" err="1"/>
              <a:t>Pyglet</a:t>
            </a:r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93C36B30-87AD-4E84-8627-58190A34BA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6/8/2018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DB33A11E-751D-48F1-8C5B-7558EA31F9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3D24565B-71E1-43D0-A153-C11EC9D2B9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27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3690" y="495815"/>
            <a:ext cx="1923558" cy="192355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1923" y="1686778"/>
            <a:ext cx="2148531" cy="179080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3690" y="2952448"/>
            <a:ext cx="1703676" cy="1179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008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026043B-09A0-4200-A08A-5DC30B117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DDPG </a:t>
            </a:r>
            <a:r>
              <a:rPr lang="en-US" dirty="0" smtClean="0"/>
              <a:t>Mini-Batch Flowchart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2D3CEA8E-8E8B-45E6-B490-B74759D36D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6/8/2018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ED10CDE6-2497-4FD1-AF43-E73AA4D933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60B65698-2AD0-4B9E-97C6-DC5890DF3B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28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="" xmlns:a16="http://schemas.microsoft.com/office/drawing/2014/main" id="{36117772-13F7-4B02-9CEE-2C8E6628A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714" y="1139371"/>
            <a:ext cx="8784099" cy="3607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69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31F844C-4FC9-449A-91E2-452B32BDE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395DA8F2-870E-4DD7-A598-7373D14B22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Simulates robot in the environment.</a:t>
            </a:r>
          </a:p>
          <a:p>
            <a:r>
              <a:rPr lang="en-US" dirty="0"/>
              <a:t>Models individual motor motion (acceleration, maximum speed, momentum).</a:t>
            </a:r>
          </a:p>
          <a:p>
            <a:r>
              <a:rPr lang="en-US" dirty="0"/>
              <a:t>Does not model:</a:t>
            </a:r>
          </a:p>
          <a:p>
            <a:pPr lvl="1"/>
            <a:r>
              <a:rPr lang="en-US" dirty="0"/>
              <a:t>Friction with ground</a:t>
            </a:r>
          </a:p>
          <a:p>
            <a:pPr lvl="1"/>
            <a:r>
              <a:rPr lang="en-US" dirty="0"/>
              <a:t>Varied loading on each wheel</a:t>
            </a:r>
          </a:p>
          <a:p>
            <a:pPr lvl="1"/>
            <a:r>
              <a:rPr lang="en-US" dirty="0"/>
              <a:t>Whole robot momentum</a:t>
            </a:r>
          </a:p>
          <a:p>
            <a:pPr lvl="1"/>
            <a:r>
              <a:rPr lang="en-US" dirty="0"/>
              <a:t>Small differences between motors and wheels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77386FAE-7EFA-4173-BEF0-44FD991D95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6/8/2018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CF0408D7-BF5A-4718-AA52-FBD6E2AB2F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4E58811B-F82A-4213-8B8D-407D4F1C87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296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41A82BE-8E51-4BD4-B508-4C83D802C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2018 Cal Poly Roborodentia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14D530F7-F274-4A92-81E0-C0A3BC10741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Robots obtain Nerf Rival balls from supply tubes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/>
              <a:t>Shoot balls into nets to score points.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A3859F6E-5CDF-4310-A469-D2C92EF944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6/8/2018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3F2C5D5B-DF3F-4D63-A41C-E9991069DA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750B8C31-FA67-4228-B61E-AB639DCDCA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3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E9B35FA2-44EA-4AF2-B21A-7E8975F2E468}"/>
              </a:ext>
            </a:extLst>
          </p:cNvPr>
          <p:cNvSpPr txBox="1"/>
          <p:nvPr/>
        </p:nvSpPr>
        <p:spPr>
          <a:xfrm>
            <a:off x="5491794" y="4291876"/>
            <a:ext cx="235352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Source: http://roborodentia.calpoly.edu/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="" xmlns:a16="http://schemas.microsoft.com/office/drawing/2014/main" id="{C7035C28-0AA4-415B-9AD8-6D4E048C1E19}"/>
              </a:ext>
            </a:extLst>
          </p:cNvPr>
          <p:cNvPicPr>
            <a:picLocks noGrp="1" noChangeAspect="1"/>
          </p:cNvPicPr>
          <p:nvPr>
            <p:ph sz="half" idx="13"/>
          </p:nvPr>
        </p:nvPicPr>
        <p:blipFill rotWithShape="1">
          <a:blip r:embed="rId3"/>
          <a:srcRect t="10832" b="25023"/>
          <a:stretch/>
        </p:blipFill>
        <p:spPr>
          <a:xfrm>
            <a:off x="4650318" y="212328"/>
            <a:ext cx="4036482" cy="1941921"/>
          </a:xfrm>
        </p:spPr>
      </p:pic>
      <p:pic>
        <p:nvPicPr>
          <p:cNvPr id="2050" name="Picture 2" descr="https://lh5.googleusercontent.com/oI4AA9zUw7Mfg0uXIFY6oi04ZbLuWoMJqaN3rpJuR1VjanBA7ZAUDrb9giy_51D7JdVTxbMdWo9-XA2ojo6Y0QG8ZhtGBSUK0WQ9TjycibYVMFovd6KiuXo9xAUCF3AokaWiqYLx">
            <a:extLst>
              <a:ext uri="{FF2B5EF4-FFF2-40B4-BE49-F238E27FC236}">
                <a16:creationId xmlns="" xmlns:a16="http://schemas.microsoft.com/office/drawing/2014/main" id="{05176984-374F-4680-8E55-C8994D9EE8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0318" y="2234357"/>
            <a:ext cx="4036482" cy="2076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2182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 Approaches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en-US" b="1" dirty="0" smtClean="0"/>
              <a:t>Three actors</a:t>
            </a:r>
          </a:p>
          <a:p>
            <a:r>
              <a:rPr lang="en-US" dirty="0"/>
              <a:t>Three separate DDPG networks for each orthogonal direction:</a:t>
            </a:r>
          </a:p>
          <a:p>
            <a:pPr lvl="1"/>
            <a:r>
              <a:rPr lang="en-US" dirty="0"/>
              <a:t>X translation network</a:t>
            </a:r>
          </a:p>
          <a:p>
            <a:pPr lvl="1"/>
            <a:r>
              <a:rPr lang="en-US" dirty="0"/>
              <a:t>Y translation network</a:t>
            </a:r>
          </a:p>
          <a:p>
            <a:pPr lvl="1"/>
            <a:r>
              <a:rPr lang="en-US" dirty="0"/>
              <a:t>Rotation network</a:t>
            </a:r>
          </a:p>
          <a:p>
            <a:pPr lvl="1"/>
            <a:endParaRPr lang="en-US" dirty="0"/>
          </a:p>
          <a:p>
            <a:r>
              <a:rPr lang="en-US" dirty="0"/>
              <a:t>Only two state inputs each: </a:t>
            </a:r>
          </a:p>
          <a:p>
            <a:pPr lvl="1"/>
            <a:r>
              <a:rPr lang="en-US" dirty="0"/>
              <a:t>Position (x, y, </a:t>
            </a:r>
            <a:r>
              <a:rPr lang="el-GR" dirty="0"/>
              <a:t>θ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Velocity (dx/</a:t>
            </a:r>
            <a:r>
              <a:rPr lang="en-US" dirty="0" err="1"/>
              <a:t>dt</a:t>
            </a:r>
            <a:r>
              <a:rPr lang="en-US" dirty="0"/>
              <a:t>, </a:t>
            </a:r>
            <a:r>
              <a:rPr lang="en-US" dirty="0" err="1"/>
              <a:t>dy</a:t>
            </a:r>
            <a:r>
              <a:rPr lang="en-US" dirty="0"/>
              <a:t>/</a:t>
            </a:r>
            <a:r>
              <a:rPr lang="en-US" dirty="0" err="1"/>
              <a:t>dt</a:t>
            </a:r>
            <a:r>
              <a:rPr lang="en-US" dirty="0"/>
              <a:t>, d</a:t>
            </a:r>
            <a:r>
              <a:rPr lang="el-GR" dirty="0"/>
              <a:t>θ</a:t>
            </a:r>
            <a:r>
              <a:rPr lang="en-US" dirty="0"/>
              <a:t>/</a:t>
            </a:r>
            <a:r>
              <a:rPr lang="en-US" dirty="0" err="1"/>
              <a:t>dt</a:t>
            </a:r>
            <a:r>
              <a:rPr lang="en-US" dirty="0"/>
              <a:t>)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6/8/2018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Justin Ng – Department of Electrical Engineering – California Polytechnic State University, San Luis Obispo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30</a:t>
            </a:fld>
            <a:r>
              <a:rPr lang="en-US" smtClean="0"/>
              <a:t> of x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13"/>
          </p:nvPr>
        </p:nvSpPr>
        <p:spPr/>
        <p:txBody>
          <a:bodyPr>
            <a:normAutofit fontScale="92500"/>
          </a:bodyPr>
          <a:lstStyle/>
          <a:p>
            <a:pPr marL="0" indent="0" algn="ctr">
              <a:buNone/>
            </a:pPr>
            <a:r>
              <a:rPr lang="en-US" b="1" dirty="0" smtClean="0"/>
              <a:t>Single Actor</a:t>
            </a:r>
          </a:p>
          <a:p>
            <a:r>
              <a:rPr lang="en-US" dirty="0"/>
              <a:t>One DDPG Network with three outputs for x, y, </a:t>
            </a:r>
            <a:r>
              <a:rPr lang="el-GR" dirty="0"/>
              <a:t>θ</a:t>
            </a:r>
            <a:r>
              <a:rPr lang="en-US" dirty="0"/>
              <a:t> actions.</a:t>
            </a:r>
          </a:p>
          <a:p>
            <a:endParaRPr lang="en-US" dirty="0"/>
          </a:p>
          <a:p>
            <a:r>
              <a:rPr lang="en-US" dirty="0"/>
              <a:t>Uses the same inputs as the three actor variant together.</a:t>
            </a:r>
          </a:p>
          <a:p>
            <a:endParaRPr lang="en-US" dirty="0"/>
          </a:p>
          <a:p>
            <a:r>
              <a:rPr lang="en-US" dirty="0"/>
              <a:t>Reduced learning rate to avoid learning instability.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8703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 Approaches Benefits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b="1" dirty="0" smtClean="0"/>
              <a:t>Three actors</a:t>
            </a:r>
          </a:p>
          <a:p>
            <a:r>
              <a:rPr lang="en-US" dirty="0" smtClean="0"/>
              <a:t>Faster training. 200 to 500 episodes vs. 5000 episodes.</a:t>
            </a:r>
          </a:p>
          <a:p>
            <a:r>
              <a:rPr lang="en-US" dirty="0" smtClean="0"/>
              <a:t>Partial retraining possible.</a:t>
            </a:r>
          </a:p>
          <a:p>
            <a:r>
              <a:rPr lang="en-US" dirty="0" smtClean="0"/>
              <a:t>Simpler troubleshooting and reward tuning.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6/8/2018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Justin Ng – Department of Electrical Engineering – California Polytechnic State University, San Luis Obispo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31</a:t>
            </a:fld>
            <a:r>
              <a:rPr lang="en-US" smtClean="0"/>
              <a:t> of x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13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b="1" dirty="0" smtClean="0"/>
              <a:t>Single Actor</a:t>
            </a:r>
          </a:p>
          <a:p>
            <a:r>
              <a:rPr lang="en-US" dirty="0" smtClean="0"/>
              <a:t>Accounts for effects of actions on each other.</a:t>
            </a:r>
          </a:p>
          <a:p>
            <a:r>
              <a:rPr lang="en-US" dirty="0" smtClean="0"/>
              <a:t>Only requires a single network.</a:t>
            </a:r>
          </a:p>
          <a:p>
            <a:r>
              <a:rPr lang="en-US" dirty="0" smtClean="0"/>
              <a:t>Faster to process.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5891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Hybrid Approach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1548385"/>
            <a:ext cx="4201886" cy="3116934"/>
          </a:xfrm>
        </p:spPr>
        <p:txBody>
          <a:bodyPr/>
          <a:lstStyle/>
          <a:p>
            <a:r>
              <a:rPr lang="en-US" dirty="0" smtClean="0"/>
              <a:t>Train three actors separately to tune reward assignments.</a:t>
            </a:r>
          </a:p>
          <a:p>
            <a:endParaRPr lang="en-US" dirty="0"/>
          </a:p>
          <a:p>
            <a:r>
              <a:rPr lang="en-US" dirty="0" smtClean="0"/>
              <a:t>Use tuned rewards for training single actor.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6/8/2018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Justin Ng – Department of Electrical Engineering – California Polytechnic State University, San Luis Obispo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32</a:t>
            </a:fld>
            <a:r>
              <a:rPr lang="en-US" smtClean="0"/>
              <a:t> of x</a:t>
            </a:r>
            <a:endParaRPr lang="en-US" dirty="0"/>
          </a:p>
        </p:txBody>
      </p:sp>
      <p:sp>
        <p:nvSpPr>
          <p:cNvPr id="9" name="Content Placeholder 7"/>
          <p:cNvSpPr txBox="1">
            <a:spLocks/>
          </p:cNvSpPr>
          <p:nvPr/>
        </p:nvSpPr>
        <p:spPr>
          <a:xfrm>
            <a:off x="4484914" y="1178270"/>
            <a:ext cx="4201886" cy="31169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57175" indent="-257175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2100" kern="1200" spc="38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+mn-ea"/>
                <a:cs typeface="Arial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950" kern="1200" spc="38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+mn-ea"/>
                <a:cs typeface="Arial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650" kern="1200" spc="38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+mn-ea"/>
                <a:cs typeface="Arial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kern="1200" spc="38">
                <a:solidFill>
                  <a:schemeClr val="tx1">
                    <a:lumMod val="65000"/>
                    <a:lumOff val="35000"/>
                  </a:schemeClr>
                </a:solidFill>
                <a:latin typeface="Palatino"/>
                <a:ea typeface="+mn-ea"/>
                <a:cs typeface="Palatino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kern="1200" spc="38">
                <a:solidFill>
                  <a:schemeClr val="tx1">
                    <a:lumMod val="65000"/>
                    <a:lumOff val="35000"/>
                  </a:schemeClr>
                </a:solidFill>
                <a:latin typeface="Palatino"/>
                <a:ea typeface="+mn-ea"/>
                <a:cs typeface="Palatino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INSERT FLOW OF TUNING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771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A488AD0-539C-4D44-BB5B-3850F8EC8A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</a:t>
            </a:r>
            <a:r>
              <a:rPr lang="en-US" dirty="0"/>
              <a:t>Parameters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6A920876-E8F2-4DE8-9D7D-E6DA595A71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6/8/2018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2421ECB0-9C60-4FE7-BD59-E82AAB5611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FD64C180-A1E7-4AB7-8CA4-DC638EA099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33</a:t>
            </a:fld>
            <a:endParaRPr lang="en-US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680207"/>
              </p:ext>
            </p:extLst>
          </p:nvPr>
        </p:nvGraphicFramePr>
        <p:xfrm>
          <a:off x="1273629" y="1411462"/>
          <a:ext cx="6596742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92399"/>
                <a:gridCol w="1973943"/>
                <a:gridCol w="1930400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Three Actor Approach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Single Actor Approach</a:t>
                      </a:r>
                      <a:endParaRPr lang="en-US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Episode</a:t>
                      </a:r>
                      <a:r>
                        <a:rPr lang="en-US" b="1" baseline="0" dirty="0" smtClean="0">
                          <a:solidFill>
                            <a:schemeClr val="bg1"/>
                          </a:solidFill>
                        </a:rPr>
                        <a:t> length (s)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10</a:t>
                      </a: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Episode step period (s)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0.05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0.05</a:t>
                      </a:r>
                      <a:endParaRPr lang="en-US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Actor learning</a:t>
                      </a:r>
                      <a:r>
                        <a:rPr lang="en-US" b="1" baseline="0" dirty="0" smtClean="0">
                          <a:solidFill>
                            <a:schemeClr val="bg1"/>
                          </a:solidFill>
                        </a:rPr>
                        <a:t> rate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10</a:t>
                      </a:r>
                      <a:r>
                        <a:rPr lang="en-US" baseline="30000" dirty="0" smtClean="0"/>
                        <a:t>-4</a:t>
                      </a:r>
                      <a:endParaRPr lang="en-US" baseline="30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10</a:t>
                      </a:r>
                      <a:r>
                        <a:rPr lang="en-US" b="1" baseline="30000" dirty="0" smtClean="0"/>
                        <a:t>-5</a:t>
                      </a:r>
                      <a:endParaRPr lang="en-US" b="1" baseline="300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Critic learning rate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10</a:t>
                      </a:r>
                      <a:r>
                        <a:rPr lang="en-US" baseline="30000" dirty="0" smtClean="0"/>
                        <a:t>-3</a:t>
                      </a:r>
                      <a:endParaRPr lang="en-US" baseline="30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10</a:t>
                      </a:r>
                      <a:r>
                        <a:rPr lang="en-US" b="1" baseline="30000" dirty="0" smtClean="0"/>
                        <a:t>-4</a:t>
                      </a:r>
                      <a:endParaRPr lang="en-US" b="1" baseline="300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Discount factor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0.99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0.99</a:t>
                      </a:r>
                      <a:endParaRPr lang="en-US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Target network</a:t>
                      </a:r>
                      <a:r>
                        <a:rPr lang="en-US" b="1" baseline="0" dirty="0" smtClean="0">
                          <a:solidFill>
                            <a:schemeClr val="bg1"/>
                          </a:solidFill>
                        </a:rPr>
                        <a:t> update parameter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10</a:t>
                      </a:r>
                      <a:r>
                        <a:rPr lang="en-US" baseline="30000" dirty="0" smtClean="0"/>
                        <a:t>-3</a:t>
                      </a:r>
                      <a:endParaRPr lang="en-US" baseline="30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10</a:t>
                      </a:r>
                      <a:r>
                        <a:rPr lang="en-US" b="1" baseline="30000" dirty="0" smtClean="0"/>
                        <a:t>-4</a:t>
                      </a:r>
                      <a:endParaRPr lang="en-US" b="1" baseline="300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Mini-batch</a:t>
                      </a:r>
                      <a:r>
                        <a:rPr lang="en-US" b="1" baseline="0" dirty="0" smtClean="0">
                          <a:solidFill>
                            <a:schemeClr val="bg1"/>
                          </a:solidFill>
                        </a:rPr>
                        <a:t> size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128</a:t>
                      </a:r>
                      <a:endParaRPr lang="en-US" dirty="0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47272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Live demo of x translation training.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6/8/2018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Justin Ng – Department of Electrical Engineering – California Polytechnic State University, San Luis Obispo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34</a:t>
            </a:fld>
            <a:r>
              <a:rPr lang="en-US" smtClean="0"/>
              <a:t> of 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40770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E6AB400-7269-405B-9267-8AD0AFD66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DD44D2AB-77A0-4DFA-904E-1B3AC52943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Introduction/Motivation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Background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Solution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Implementation</a:t>
            </a:r>
          </a:p>
          <a:p>
            <a:r>
              <a:rPr lang="en-US" dirty="0">
                <a:solidFill>
                  <a:schemeClr val="tx1"/>
                </a:solidFill>
              </a:rPr>
              <a:t>Results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Future work and conclusions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E75BAB21-1C8D-40D7-8558-9B2ABBFD09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6/8/2018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65C73A38-E02C-4BC4-B409-1C8C05E3F8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B52A5F15-0BB6-40D7-9751-AF3525C49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033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A2BF144-5262-47F8-A363-95A622C26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Reward Assignment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D3CA6079-B0EC-47CC-A8FF-041E984CC2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48385"/>
            <a:ext cx="4718115" cy="3116934"/>
          </a:xfrm>
        </p:spPr>
        <p:txBody>
          <a:bodyPr/>
          <a:lstStyle/>
          <a:p>
            <a:r>
              <a:rPr lang="en-US" dirty="0"/>
              <a:t>Maximum reward is 0.</a:t>
            </a:r>
          </a:p>
          <a:p>
            <a:endParaRPr lang="en-US" dirty="0"/>
          </a:p>
          <a:p>
            <a:r>
              <a:rPr lang="en-US" dirty="0"/>
              <a:t>Becomes more negative with:</a:t>
            </a:r>
          </a:p>
          <a:p>
            <a:pPr lvl="1"/>
            <a:r>
              <a:rPr lang="en-US" dirty="0"/>
              <a:t>Increased error from set point.</a:t>
            </a:r>
          </a:p>
          <a:p>
            <a:pPr lvl="1"/>
            <a:r>
              <a:rPr lang="en-US" dirty="0"/>
              <a:t>Larger magnitude velocity.</a:t>
            </a:r>
          </a:p>
          <a:p>
            <a:pPr lvl="1"/>
            <a:r>
              <a:rPr lang="en-US" dirty="0"/>
              <a:t>Larger magnitude actions.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B1A7EBD7-D520-4E4A-86E4-9CCE70BEE5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6/8/2018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A9139560-5F2C-485B-BA27-FD53DD5F6E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0737E1A6-3A69-480E-9924-ADE207510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36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4C50E0A0-269F-4893-8F78-DF5240D704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3346" y="247683"/>
            <a:ext cx="3613454" cy="4417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777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735F4BF-98B9-455C-9D76-30AF044B8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 Translation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EF5C631E-EBD5-4A40-847C-0314262D13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1D1FBAB6-EA9D-486D-90A9-CD567E3C95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6/8/2018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F3C06854-C558-47E2-8DD6-D4110A534D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9F19AB1A-476E-4D8E-BB29-03B454D51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37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27E1FA0A-71B6-4BDA-9511-F7DB489AB6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3514" y="4867"/>
            <a:ext cx="4540486" cy="23801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7238ED16-830A-4535-9EA2-39B9F6B225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2385029"/>
            <a:ext cx="4572000" cy="236710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F3CA3FF1-EB99-4E8C-BE70-1A64EBE7A4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423829"/>
            <a:ext cx="4603514" cy="2427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463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6CAE103-204B-4AE7-8B97-B41D539E1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 Translation Response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934113F2-10BB-4C16-B803-A1CFFEA310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68543"/>
            <a:ext cx="3420533" cy="2996775"/>
          </a:xfrm>
        </p:spPr>
        <p:txBody>
          <a:bodyPr/>
          <a:lstStyle/>
          <a:p>
            <a:r>
              <a:rPr lang="en-US" dirty="0"/>
              <a:t>Robot reaches set point.</a:t>
            </a:r>
          </a:p>
          <a:p>
            <a:r>
              <a:rPr lang="en-US" dirty="0" smtClean="0"/>
              <a:t>Small overshoot</a:t>
            </a:r>
            <a:r>
              <a:rPr lang="en-US" dirty="0"/>
              <a:t>.</a:t>
            </a:r>
          </a:p>
          <a:p>
            <a:r>
              <a:rPr lang="en-US" dirty="0" smtClean="0"/>
              <a:t>Action decays to 0.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AAE0758F-32A4-48E3-9A45-A90E6A58A6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6/8/2018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C0F6E79A-82F1-4841-B621-49A95FA31B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0B5133D2-B30D-4186-ADAC-360A1605F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38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931BFF7F-66ED-46A0-A9DC-5DE9FD434D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4696" y="347132"/>
            <a:ext cx="5459304" cy="4405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980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6BDB22E-55E0-4755-AE65-B0D0605B1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 Translation Critic Progress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5BD32A94-504C-49D6-BC57-2B09700FF7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FEFCF1DC-8FCC-458F-B1B3-AAE967EB14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6/8/2018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18831A9A-F340-4186-9990-8A906CAB9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E702EEED-6AF1-42AA-8629-8AE69CBE3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39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B7AD30E4-490E-464F-850E-54783E9AF3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92560"/>
            <a:ext cx="4496586" cy="34942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60B55940-1012-4A17-B08E-A29AC3D201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0324" y="1240366"/>
            <a:ext cx="4553676" cy="3546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910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5E01C69-58E9-492C-B45E-A54E854F1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2018 Entry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2AF0C6F6-CA58-43DF-B982-2CE56868BA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48385"/>
            <a:ext cx="4114800" cy="3116934"/>
          </a:xfrm>
        </p:spPr>
        <p:txBody>
          <a:bodyPr/>
          <a:lstStyle/>
          <a:p>
            <a:r>
              <a:rPr lang="en-US" dirty="0"/>
              <a:t>Built from scratch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/>
              <a:t>394 individual </a:t>
            </a:r>
            <a:r>
              <a:rPr lang="en-US" dirty="0" smtClean="0"/>
              <a:t>parts.</a:t>
            </a:r>
          </a:p>
          <a:p>
            <a:endParaRPr lang="en-US" dirty="0"/>
          </a:p>
          <a:p>
            <a:r>
              <a:rPr lang="en-US" dirty="0"/>
              <a:t>Custom PCB for connecting electronics to microcontroller.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E1628019-E61C-4578-8DE3-FDC19E7D05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6/8/2018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7A11B75B-4C1F-4ED2-B21A-1AB5906D32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A71C177F-DBB2-4986-B047-6E89D8ADE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D9043104-60D3-4522-87F9-98DF60F238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0"/>
            <a:ext cx="4467840" cy="4739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861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6BDB22E-55E0-4755-AE65-B0D0605B1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 Translation Actor Progress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5BD32A94-504C-49D6-BC57-2B09700FF7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FEFCF1DC-8FCC-458F-B1B3-AAE967EB14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6/8/2018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18831A9A-F340-4186-9990-8A906CAB9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E702EEED-6AF1-42AA-8629-8AE69CBE3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40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0F7693B8-95C5-4964-9298-F180DA90AE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86763"/>
            <a:ext cx="4441371" cy="34785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16681F4D-F0F4-4F9F-851E-535FD5D19F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2628" y="1186763"/>
            <a:ext cx="4441371" cy="3443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426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6CAE103-204B-4AE7-8B97-B41D539E1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 Translation Response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934113F2-10BB-4C16-B803-A1CFFEA310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68543"/>
            <a:ext cx="4428067" cy="2996775"/>
          </a:xfrm>
        </p:spPr>
        <p:txBody>
          <a:bodyPr/>
          <a:lstStyle/>
          <a:p>
            <a:r>
              <a:rPr lang="en-US" dirty="0" smtClean="0"/>
              <a:t>Similar to X translation results.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AAE0758F-32A4-48E3-9A45-A90E6A58A6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6/8/2018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C0F6E79A-82F1-4841-B621-49A95FA31B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0B5133D2-B30D-4186-ADAC-360A1605F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41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55AA4CB1-278F-40B2-821A-367EB32CAC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9388" y="23916"/>
            <a:ext cx="3855946" cy="4728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401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953A203-C378-4265-B37F-31F530FA9B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Rotation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F6301AA6-0060-4EE6-A999-1591FA889B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33FD8BC1-E212-4E5D-8539-4E74DD8292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6/8/2018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C3BCA783-8F9B-4BBF-B6B7-A00F7153CF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A6649AEC-1721-4C45-87F7-8F8E76C9D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42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38A09EED-9443-487F-A301-1822539A45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0"/>
            <a:ext cx="4572000" cy="24859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B0A470A1-72EF-44F8-A756-505AB75572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12479"/>
            <a:ext cx="4572000" cy="249010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FE8C9EB0-91F2-4AC4-BD25-27FE752D21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2468134"/>
            <a:ext cx="4571999" cy="2370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49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20ABE45-ABA2-479C-873C-00C1DE2BD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Rotation Network Response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53406243-A44C-4EE6-AA39-75D8368B38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48385"/>
            <a:ext cx="3700021" cy="3116934"/>
          </a:xfrm>
        </p:spPr>
        <p:txBody>
          <a:bodyPr/>
          <a:lstStyle/>
          <a:p>
            <a:r>
              <a:rPr lang="en-US" dirty="0" smtClean="0"/>
              <a:t>Successfully reaches set point.</a:t>
            </a:r>
          </a:p>
          <a:p>
            <a:r>
              <a:rPr lang="en-US" dirty="0" smtClean="0"/>
              <a:t>Action </a:t>
            </a:r>
            <a:r>
              <a:rPr lang="en-US" dirty="0"/>
              <a:t>decays to 0.</a:t>
            </a:r>
          </a:p>
          <a:p>
            <a:r>
              <a:rPr lang="en-US" dirty="0"/>
              <a:t>No overshoot.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504EE20B-56B8-4EB1-8521-0FEBD38FBF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6/8/2018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B837842D-2EAA-48DF-9E66-CA927941C3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EDCAB11-9F06-46EE-840F-4797ECCDD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43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8C978AB4-88AD-473C-9436-D5AEF459D9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0598" y="757592"/>
            <a:ext cx="4738314" cy="3994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154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6BDB22E-55E0-4755-AE65-B0D0605B1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Rotation Actor Progress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5BD32A94-504C-49D6-BC57-2B09700FF7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FEFCF1DC-8FCC-458F-B1B3-AAE967EB14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6/8/2018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18831A9A-F340-4186-9990-8A906CAB9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E702EEED-6AF1-42AA-8629-8AE69CBE3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44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94E07F99-37C8-4D3F-9071-0F5472EABD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34" y="1225838"/>
            <a:ext cx="4492366" cy="3526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4AE123C1-BE77-49A7-8DD9-02FBA439E5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5113" y="1225838"/>
            <a:ext cx="4398887" cy="3489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433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6BDB22E-55E0-4755-AE65-B0D0605B1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Rotation Critic Progress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5BD32A94-504C-49D6-BC57-2B09700FF7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FEFCF1DC-8FCC-458F-B1B3-AAE967EB14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6/8/2018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18831A9A-F340-4186-9990-8A906CAB9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E702EEED-6AF1-42AA-8629-8AE69CBE3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45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0751C0DF-7F18-43E8-B662-FEA5467A9B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95281"/>
            <a:ext cx="4419222" cy="355685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054B2723-D851-4242-B9E7-A9DC27670F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7160" y="1165031"/>
            <a:ext cx="4504064" cy="3587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953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86622B8-2A26-47D7-A450-6DCDB6F5FD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 Control Network Results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EDF84206-CAED-4DE4-9331-B04DB80B5C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6/8/2018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95AE23DC-D7B5-4149-B33C-88DB4A5444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DD378AA8-3B9C-49A0-9DFA-CFF23D0B2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46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718056A4-E5FF-4837-95C9-1AAF803589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761044"/>
            <a:ext cx="4572000" cy="244354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0CB9D6A6-D463-4BF9-8699-664C257C49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998" y="1761044"/>
            <a:ext cx="4572001" cy="2329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085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95613B7-1043-48D9-90CD-5FFC08F38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 Control Network Test Reward Close-Up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A7B53F24-A979-48B8-BCCF-C3271D2CEF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246A1F58-A6B9-4C44-94C0-8CFE2AC446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6/8/2018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3C3D492D-FB2B-4446-9C28-8A206FB3A4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B4BD8119-3DA4-4E12-961F-EAE2418B4D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47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2A0E2F70-28B6-48F3-9173-FB5C125E18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9880" y="1416547"/>
            <a:ext cx="6344239" cy="3339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693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86622B8-2A26-47D7-A450-6DCDB6F5FD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 Control Network Response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EDF84206-CAED-4DE4-9331-B04DB80B5C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6/8/2018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95AE23DC-D7B5-4149-B33C-88DB4A5444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DD378AA8-3B9C-49A0-9DFA-CFF23D0B2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48</a:t>
            </a:fld>
            <a:endParaRPr lang="en-US"/>
          </a:p>
        </p:txBody>
      </p:sp>
      <p:sp>
        <p:nvSpPr>
          <p:cNvPr id="10" name="Content Placeholder 9">
            <a:extLst>
              <a:ext uri="{FF2B5EF4-FFF2-40B4-BE49-F238E27FC236}">
                <a16:creationId xmlns="" xmlns:a16="http://schemas.microsoft.com/office/drawing/2014/main" id="{7912B31A-95CA-426B-90FE-27DE23F51F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48385"/>
            <a:ext cx="4451170" cy="3116934"/>
          </a:xfrm>
        </p:spPr>
        <p:txBody>
          <a:bodyPr/>
          <a:lstStyle/>
          <a:p>
            <a:r>
              <a:rPr lang="en-US" dirty="0"/>
              <a:t>Reaches -276.5 reward by episode 5,041.</a:t>
            </a:r>
          </a:p>
          <a:p>
            <a:endParaRPr lang="en-US" dirty="0"/>
          </a:p>
          <a:p>
            <a:r>
              <a:rPr lang="en-US" dirty="0"/>
              <a:t>Maximum reward of -247.5 at episode 17,281.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36A11FFA-1131-448E-8738-19B7F387DF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6868" y="30699"/>
            <a:ext cx="3937000" cy="4730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186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86622B8-2A26-47D7-A450-6DCDB6F5FD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 Control Network Response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EDF84206-CAED-4DE4-9331-B04DB80B5C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6/8/2018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95AE23DC-D7B5-4149-B33C-88DB4A5444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DD378AA8-3B9C-49A0-9DFA-CFF23D0B2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49</a:t>
            </a:fld>
            <a:endParaRPr lang="en-US"/>
          </a:p>
        </p:txBody>
      </p:sp>
      <p:sp>
        <p:nvSpPr>
          <p:cNvPr id="10" name="Content Placeholder 9">
            <a:extLst>
              <a:ext uri="{FF2B5EF4-FFF2-40B4-BE49-F238E27FC236}">
                <a16:creationId xmlns="" xmlns:a16="http://schemas.microsoft.com/office/drawing/2014/main" id="{7912B31A-95CA-426B-90FE-27DE23F51F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48385"/>
            <a:ext cx="4451170" cy="3116934"/>
          </a:xfrm>
        </p:spPr>
        <p:txBody>
          <a:bodyPr/>
          <a:lstStyle/>
          <a:p>
            <a:r>
              <a:rPr lang="en-US" dirty="0"/>
              <a:t>Reaches -276.5 reward by episode 5,041.</a:t>
            </a:r>
          </a:p>
          <a:p>
            <a:endParaRPr lang="en-US" dirty="0"/>
          </a:p>
          <a:p>
            <a:r>
              <a:rPr lang="en-US" dirty="0"/>
              <a:t>Maximum reward of -247.5 at episode 17,281.</a:t>
            </a:r>
          </a:p>
        </p:txBody>
      </p:sp>
      <p:pic>
        <p:nvPicPr>
          <p:cNvPr id="11" name="Content Placeholder 8">
            <a:extLst>
              <a:ext uri="{FF2B5EF4-FFF2-40B4-BE49-F238E27FC236}">
                <a16:creationId xmlns="" xmlns:a16="http://schemas.microsoft.com/office/drawing/2014/main" id="{4C913687-D0D1-4CB0-8EE4-126E12A433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8370" y="0"/>
            <a:ext cx="4028239" cy="4781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62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2FCDE8E-5A61-423D-8049-950D55C657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4AE74184-5279-4433-ADCF-6C166EEA20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6/8/2018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87A7686B-BCD5-4448-97A7-42A0F53661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26A1ADEB-A82E-4053-958F-8F42EB2D63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5</a:t>
            </a:fld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="" xmlns:a16="http://schemas.microsoft.com/office/drawing/2014/main" id="{E2457581-AB7B-4B20-8C35-9E629B29D6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48385"/>
            <a:ext cx="4114800" cy="3116934"/>
          </a:xfrm>
        </p:spPr>
        <p:txBody>
          <a:bodyPr>
            <a:normAutofit/>
          </a:bodyPr>
          <a:lstStyle/>
          <a:p>
            <a:r>
              <a:rPr lang="en-US" dirty="0"/>
              <a:t>Implement a reinforcement learning algorithm to control the robot’s position and orientation in the field with continuous state and action </a:t>
            </a:r>
            <a:r>
              <a:rPr lang="en-US" dirty="0" smtClean="0"/>
              <a:t>spaces.</a:t>
            </a:r>
            <a:endParaRPr lang="en-US" dirty="0"/>
          </a:p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A86F745F-A207-4F96-B110-9D9C12C0D9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0"/>
            <a:ext cx="4467840" cy="4739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178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E6AB400-7269-405B-9267-8AD0AFD66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DD44D2AB-77A0-4DFA-904E-1B3AC52943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Introduction/Motivation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Background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Solution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Implementation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Results</a:t>
            </a:r>
          </a:p>
          <a:p>
            <a:r>
              <a:rPr lang="en-US" dirty="0">
                <a:solidFill>
                  <a:schemeClr val="tx1"/>
                </a:solidFill>
              </a:rPr>
              <a:t>Future work and conclusions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E75BAB21-1C8D-40D7-8558-9B2ABBFD09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6/8/2018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65C73A38-E02C-4BC4-B409-1C8C05E3F8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B52A5F15-0BB6-40D7-9751-AF3525C49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633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7BD35C6-BFBC-4DC5-91C9-0152FD6FB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E6E469C6-822F-4AF2-AC8B-2BC70F6CE5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DDPG effectively solves continuous control of the robot.</a:t>
            </a:r>
          </a:p>
          <a:p>
            <a:endParaRPr lang="en-US" dirty="0"/>
          </a:p>
          <a:p>
            <a:r>
              <a:rPr lang="en-US" dirty="0"/>
              <a:t>Where possible, dividing the system by orthogonal controls allows focused training.</a:t>
            </a:r>
          </a:p>
          <a:p>
            <a:endParaRPr lang="en-US" dirty="0"/>
          </a:p>
          <a:p>
            <a:r>
              <a:rPr lang="en-US" dirty="0"/>
              <a:t>Reliant on reward assignment to achieve desired result.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33B2AA94-3648-4698-9B1B-0D0F96943E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6/8/2018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E798C5EE-F4F8-4FC0-9A2E-148BB3E134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DE5A9611-E67C-4B00-B931-2ADDBB1F94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711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577F796-091C-4D6F-9850-7E02B1A0E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3220FB75-F971-4124-BB7D-E78F8CA558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More experimentation with reward assignments.</a:t>
            </a:r>
          </a:p>
          <a:p>
            <a:endParaRPr lang="en-US" dirty="0"/>
          </a:p>
          <a:p>
            <a:r>
              <a:rPr lang="en-US" dirty="0"/>
              <a:t>Algorithm for automatic reward scaling.</a:t>
            </a:r>
          </a:p>
          <a:p>
            <a:endParaRPr lang="en-US" dirty="0"/>
          </a:p>
          <a:p>
            <a:r>
              <a:rPr lang="en-US" dirty="0"/>
              <a:t>Additional model parameters.</a:t>
            </a:r>
          </a:p>
          <a:p>
            <a:endParaRPr lang="en-US" dirty="0"/>
          </a:p>
          <a:p>
            <a:r>
              <a:rPr lang="en-US" dirty="0"/>
              <a:t>More training with robot instead of simulation.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E3B7660E-82C7-444E-8052-E7DE61AED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6/8/2018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D3DF2E18-DEF4-4581-BDD8-917B24827B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9A7E2A36-709A-4D9D-8FD3-438270AB6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52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074C4034-BFDE-484D-8098-381DC17EC3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5895" y="982837"/>
            <a:ext cx="3368105" cy="3572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952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E6AB400-7269-405B-9267-8AD0AFD66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DD44D2AB-77A0-4DFA-904E-1B3AC52943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Introduction/Motivation</a:t>
            </a:r>
          </a:p>
          <a:p>
            <a:r>
              <a:rPr lang="en-US" dirty="0">
                <a:solidFill>
                  <a:schemeClr val="tx1"/>
                </a:solidFill>
              </a:rPr>
              <a:t>Background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Solution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Implementation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Results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Future work and conclusions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E75BAB21-1C8D-40D7-8558-9B2ABBFD09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6/8/2018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65C73A38-E02C-4BC4-B409-1C8C05E3F8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B52A5F15-0BB6-40D7-9751-AF3525C49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215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83F4B1D-B5DE-490E-A1F3-909CF0F40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Reinforcement Learning (RL)?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9391AAD1-3D1E-483D-99D9-80A6C4FB55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48385"/>
            <a:ext cx="4434840" cy="3116934"/>
          </a:xfrm>
        </p:spPr>
        <p:txBody>
          <a:bodyPr/>
          <a:lstStyle/>
          <a:p>
            <a:r>
              <a:rPr lang="en-US" dirty="0"/>
              <a:t>Subset of machine learning.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Solves control and action selection problems.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92CF010E-1955-4C61-8781-D20FF1D162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6/8/2018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7A3A3831-4D02-44DE-8201-2813F5095A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F22F269F-7AD5-44D5-80E1-173960C90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7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2040" y="1307110"/>
            <a:ext cx="3994133" cy="238096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4933C8E7-F2BC-47FA-A9A6-DE85865E1685}"/>
              </a:ext>
            </a:extLst>
          </p:cNvPr>
          <p:cNvSpPr txBox="1"/>
          <p:nvPr/>
        </p:nvSpPr>
        <p:spPr>
          <a:xfrm>
            <a:off x="5175335" y="3661662"/>
            <a:ext cx="34407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Source: http://</a:t>
            </a:r>
            <a:r>
              <a:rPr lang="en-US" sz="1000" dirty="0" err="1"/>
              <a:t>www.smartcitymemphis.com</a:t>
            </a:r>
            <a:r>
              <a:rPr lang="en-US" sz="1000" dirty="0"/>
              <a:t>/2018/04/the-future-is-about-making-better-choices-now/</a:t>
            </a:r>
          </a:p>
        </p:txBody>
      </p:sp>
    </p:spTree>
    <p:extLst>
      <p:ext uri="{BB962C8B-B14F-4D97-AF65-F5344CB8AC3E}">
        <p14:creationId xmlns:p14="http://schemas.microsoft.com/office/powerpoint/2010/main" val="68839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88D6755-4867-42C7-977D-7EECE4D8F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Reinforcement Learning Elements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C992A0C7-7A61-4960-B429-AB83342E80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Environment</a:t>
            </a:r>
          </a:p>
          <a:p>
            <a:r>
              <a:rPr lang="en-US" dirty="0"/>
              <a:t>Actor/agent</a:t>
            </a:r>
          </a:p>
          <a:p>
            <a:r>
              <a:rPr lang="en-US" dirty="0"/>
              <a:t>Reward/return (R, r)</a:t>
            </a:r>
          </a:p>
          <a:p>
            <a:r>
              <a:rPr lang="en-US" dirty="0"/>
              <a:t>Policy (</a:t>
            </a:r>
            <a:r>
              <a:rPr lang="el-GR" dirty="0"/>
              <a:t>π</a:t>
            </a:r>
            <a:r>
              <a:rPr lang="en-US" dirty="0"/>
              <a:t>)</a:t>
            </a:r>
          </a:p>
          <a:p>
            <a:r>
              <a:rPr lang="en-US" dirty="0"/>
              <a:t>Value function (V, Q)</a:t>
            </a:r>
          </a:p>
          <a:p>
            <a:r>
              <a:rPr lang="en-US" dirty="0"/>
              <a:t>Sometimes a model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3A371FEF-BF5F-4733-86D8-4AC12DC0E3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6/8/2018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DA6BC7E6-2002-4726-AAC2-D52C3F0257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AC0A2D4A-D901-4165-AA21-AC0BDC3E3D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F36D7798-50A3-4F4C-ACAB-84A32BBEE8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268746"/>
            <a:ext cx="4464190" cy="3396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879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88D6755-4867-42C7-977D-7EECE4D8F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Reinforcement Learning Elements – Tic Tac Toe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C992A0C7-7A61-4960-B429-AB83342E80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48385"/>
            <a:ext cx="5500540" cy="3116934"/>
          </a:xfrm>
        </p:spPr>
        <p:txBody>
          <a:bodyPr/>
          <a:lstStyle/>
          <a:p>
            <a:r>
              <a:rPr lang="en-US" dirty="0"/>
              <a:t>Environment</a:t>
            </a:r>
          </a:p>
          <a:p>
            <a:r>
              <a:rPr lang="en-US" dirty="0"/>
              <a:t>Actor</a:t>
            </a:r>
          </a:p>
          <a:p>
            <a:r>
              <a:rPr lang="en-US" dirty="0"/>
              <a:t>Action (</a:t>
            </a:r>
            <a:r>
              <a:rPr lang="en-US" dirty="0" err="1"/>
              <a:t>a</a:t>
            </a:r>
            <a:r>
              <a:rPr lang="en-US" baseline="-25000" dirty="0" err="1"/>
              <a:t>k</a:t>
            </a:r>
            <a:r>
              <a:rPr lang="en-US" dirty="0"/>
              <a:t>)</a:t>
            </a:r>
          </a:p>
          <a:p>
            <a:r>
              <a:rPr lang="en-US" dirty="0"/>
              <a:t>Reward (</a:t>
            </a:r>
            <a:r>
              <a:rPr lang="en-US" dirty="0" err="1"/>
              <a:t>r</a:t>
            </a:r>
            <a:r>
              <a:rPr lang="en-US" baseline="-25000" dirty="0" err="1"/>
              <a:t>k</a:t>
            </a:r>
            <a:r>
              <a:rPr lang="en-US" dirty="0"/>
              <a:t>)</a:t>
            </a:r>
          </a:p>
          <a:p>
            <a:r>
              <a:rPr lang="en-US" dirty="0"/>
              <a:t>State (</a:t>
            </a:r>
            <a:r>
              <a:rPr lang="en-US" dirty="0" err="1"/>
              <a:t>s</a:t>
            </a:r>
            <a:r>
              <a:rPr lang="en-US" baseline="-25000" dirty="0" err="1"/>
              <a:t>k</a:t>
            </a:r>
            <a:r>
              <a:rPr lang="en-US" dirty="0"/>
              <a:t>)</a:t>
            </a:r>
          </a:p>
          <a:p>
            <a:r>
              <a:rPr lang="en-US" dirty="0"/>
              <a:t>Transition [</a:t>
            </a:r>
            <a:r>
              <a:rPr lang="en-US" dirty="0" err="1"/>
              <a:t>s</a:t>
            </a:r>
            <a:r>
              <a:rPr lang="en-US" baseline="-25000" dirty="0" err="1"/>
              <a:t>k</a:t>
            </a:r>
            <a:r>
              <a:rPr lang="en-US" dirty="0"/>
              <a:t>, </a:t>
            </a:r>
            <a:r>
              <a:rPr lang="en-US" dirty="0" err="1"/>
              <a:t>a</a:t>
            </a:r>
            <a:r>
              <a:rPr lang="en-US" baseline="-25000" dirty="0" err="1"/>
              <a:t>k</a:t>
            </a:r>
            <a:r>
              <a:rPr lang="en-US" dirty="0"/>
              <a:t>, </a:t>
            </a:r>
            <a:r>
              <a:rPr lang="en-US" dirty="0" err="1"/>
              <a:t>r</a:t>
            </a:r>
            <a:r>
              <a:rPr lang="en-US" baseline="-25000" dirty="0" err="1"/>
              <a:t>k</a:t>
            </a:r>
            <a:r>
              <a:rPr lang="en-US" dirty="0"/>
              <a:t>, s</a:t>
            </a:r>
            <a:r>
              <a:rPr lang="en-US" baseline="-25000" dirty="0"/>
              <a:t>k+1</a:t>
            </a:r>
            <a:r>
              <a:rPr lang="en-US" dirty="0"/>
              <a:t>]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3A371FEF-BF5F-4733-86D8-4AC12DC0E3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6/8/2018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DA6BC7E6-2002-4726-AAC2-D52C3F0257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AC0A2D4A-D901-4165-AA21-AC0BDC3E3D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9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03A86EEC-BC22-4210-AD6C-9B3F17A934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4222" y="1169572"/>
            <a:ext cx="3395778" cy="3419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574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P Slide Master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al Poly Sheild Master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3662</TotalTime>
  <Words>2903</Words>
  <Application>Microsoft Macintosh PowerPoint</Application>
  <PresentationFormat>On-screen Show (16:9)</PresentationFormat>
  <Paragraphs>548</Paragraphs>
  <Slides>52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52</vt:i4>
      </vt:variant>
    </vt:vector>
  </HeadingPairs>
  <TitlesOfParts>
    <vt:vector size="58" baseType="lpstr">
      <vt:lpstr>Calibri</vt:lpstr>
      <vt:lpstr>Palatino</vt:lpstr>
      <vt:lpstr>Times New Roman</vt:lpstr>
      <vt:lpstr>Arial</vt:lpstr>
      <vt:lpstr>CP Slide Master</vt:lpstr>
      <vt:lpstr>Cal Poly Sheild Master</vt:lpstr>
      <vt:lpstr>Artificial Neural Network-Based Robotic Control</vt:lpstr>
      <vt:lpstr>Project Motivation – Cal Poly Roborodentia</vt:lpstr>
      <vt:lpstr>2018 Cal Poly Roborodentia</vt:lpstr>
      <vt:lpstr>2018 Entry</vt:lpstr>
      <vt:lpstr>Problem Statement</vt:lpstr>
      <vt:lpstr>Outline</vt:lpstr>
      <vt:lpstr>What is Reinforcement Learning (RL)?</vt:lpstr>
      <vt:lpstr>Reinforcement Learning Elements</vt:lpstr>
      <vt:lpstr>Reinforcement Learning Elements – Tic Tac Toe Example</vt:lpstr>
      <vt:lpstr>Long-term Discounted Reward Gt</vt:lpstr>
      <vt:lpstr>Q-Functions</vt:lpstr>
      <vt:lpstr>RL Algorithms</vt:lpstr>
      <vt:lpstr>Deep Q-Network (DQN)</vt:lpstr>
      <vt:lpstr>Two Critical DQN Techniques</vt:lpstr>
      <vt:lpstr>RL Algorithms</vt:lpstr>
      <vt:lpstr>Policy Gradient Method (PG)</vt:lpstr>
      <vt:lpstr>PG Premise</vt:lpstr>
      <vt:lpstr>DQN and PG Comparison</vt:lpstr>
      <vt:lpstr>Outline</vt:lpstr>
      <vt:lpstr>Deep Deterministic Policy Gradient Method (DDPG)</vt:lpstr>
      <vt:lpstr>DDPG Key Features</vt:lpstr>
      <vt:lpstr>Critic Network Structure</vt:lpstr>
      <vt:lpstr>ReLU</vt:lpstr>
      <vt:lpstr>Actor Network Structure</vt:lpstr>
      <vt:lpstr>Target Networks</vt:lpstr>
      <vt:lpstr>Outline</vt:lpstr>
      <vt:lpstr>Implementation</vt:lpstr>
      <vt:lpstr>DDPG Mini-Batch Flowchart</vt:lpstr>
      <vt:lpstr>Simulation</vt:lpstr>
      <vt:lpstr>Two Approaches</vt:lpstr>
      <vt:lpstr>Two Approaches Benefits</vt:lpstr>
      <vt:lpstr>Hybrid Approach</vt:lpstr>
      <vt:lpstr>Training Parameters</vt:lpstr>
      <vt:lpstr>Demo</vt:lpstr>
      <vt:lpstr>Outline</vt:lpstr>
      <vt:lpstr>Reward Assignment</vt:lpstr>
      <vt:lpstr>X Translation</vt:lpstr>
      <vt:lpstr>X Translation Response</vt:lpstr>
      <vt:lpstr>X Translation Critic Progress</vt:lpstr>
      <vt:lpstr>X Translation Actor Progress</vt:lpstr>
      <vt:lpstr>Y Translation Response</vt:lpstr>
      <vt:lpstr>Rotation Network</vt:lpstr>
      <vt:lpstr>Rotation Network Response</vt:lpstr>
      <vt:lpstr>Rotation Actor Progress</vt:lpstr>
      <vt:lpstr>Rotation Critic Progress</vt:lpstr>
      <vt:lpstr>Full Control Network Results</vt:lpstr>
      <vt:lpstr>Full Control Network Test Reward Close-Up</vt:lpstr>
      <vt:lpstr>Full Control Network Response</vt:lpstr>
      <vt:lpstr>Full Control Network Response</vt:lpstr>
      <vt:lpstr>Outline</vt:lpstr>
      <vt:lpstr>Conclusion</vt:lpstr>
      <vt:lpstr>Future Work</vt:lpstr>
    </vt:vector>
  </TitlesOfParts>
  <Company>Cal Poly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Kara Suzuki</dc:creator>
  <cp:lastModifiedBy>Justin</cp:lastModifiedBy>
  <cp:revision>283</cp:revision>
  <dcterms:created xsi:type="dcterms:W3CDTF">2015-10-26T20:42:37Z</dcterms:created>
  <dcterms:modified xsi:type="dcterms:W3CDTF">2018-06-08T05:04:14Z</dcterms:modified>
</cp:coreProperties>
</file>